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0"/>
  </p:notesMasterIdLst>
  <p:handoutMasterIdLst>
    <p:handoutMasterId r:id="rId31"/>
  </p:handoutMasterIdLst>
  <p:sldIdLst>
    <p:sldId id="271" r:id="rId2"/>
    <p:sldId id="270" r:id="rId3"/>
    <p:sldId id="272" r:id="rId4"/>
    <p:sldId id="273" r:id="rId5"/>
    <p:sldId id="274" r:id="rId6"/>
    <p:sldId id="275" r:id="rId7"/>
    <p:sldId id="276" r:id="rId8"/>
    <p:sldId id="277" r:id="rId9"/>
    <p:sldId id="280" r:id="rId10"/>
    <p:sldId id="278" r:id="rId11"/>
    <p:sldId id="281" r:id="rId12"/>
    <p:sldId id="282" r:id="rId13"/>
    <p:sldId id="288" r:id="rId14"/>
    <p:sldId id="297" r:id="rId15"/>
    <p:sldId id="289" r:id="rId16"/>
    <p:sldId id="290" r:id="rId17"/>
    <p:sldId id="291" r:id="rId18"/>
    <p:sldId id="292" r:id="rId19"/>
    <p:sldId id="293" r:id="rId20"/>
    <p:sldId id="284" r:id="rId21"/>
    <p:sldId id="285" r:id="rId22"/>
    <p:sldId id="286" r:id="rId23"/>
    <p:sldId id="287" r:id="rId24"/>
    <p:sldId id="294" r:id="rId25"/>
    <p:sldId id="298" r:id="rId26"/>
    <p:sldId id="295" r:id="rId27"/>
    <p:sldId id="296" r:id="rId28"/>
    <p:sldId id="29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92" autoAdjust="0"/>
    <p:restoredTop sz="95407" autoAdjust="0"/>
  </p:normalViewPr>
  <p:slideViewPr>
    <p:cSldViewPr snapToGrid="0">
      <p:cViewPr varScale="1">
        <p:scale>
          <a:sx n="90" d="100"/>
          <a:sy n="90" d="100"/>
        </p:scale>
        <p:origin x="984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84"/>
    </p:cViewPr>
  </p:sorterViewPr>
  <p:notesViewPr>
    <p:cSldViewPr snapToGrid="0">
      <p:cViewPr varScale="1">
        <p:scale>
          <a:sx n="76" d="100"/>
          <a:sy n="76" d="100"/>
        </p:scale>
        <p:origin x="253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00FC0-9E7A-4C53-8A3B-3C3C9A736C42}" type="datetimeFigureOut">
              <a:rPr lang="en-US" smtClean="0"/>
              <a:t>05-Nov-19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8944F-81ED-4843-A3E6-D41A69087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142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F122B6-E47E-4A80-A9F3-23FD10D674FE}" type="datetimeFigureOut">
              <a:rPr lang="en-US" smtClean="0"/>
              <a:t>05-Nov-19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1C5CE-222C-4659-9A99-B99FC42A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27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953000"/>
            <a:ext cx="85344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49BF3EA-1A78-4F07-BDC0-C8A1BD461199}" type="datetimeFigureOut">
              <a:rPr lang="en-US" smtClean="0"/>
              <a:pPr/>
              <a:t>05-Nov-19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2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05-Nov-19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05-Nov-19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9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05-Nov-19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6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59944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>
          <a:xfrm>
            <a:off x="62611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>
          <a:xfrm>
            <a:off x="5728971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71601"/>
            <a:ext cx="103632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068764"/>
            <a:ext cx="103632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05-Nov-19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8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87680" y="1600200"/>
            <a:ext cx="5388864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05-Nov-19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3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5386917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12848"/>
            <a:ext cx="5388864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1" y="1600200"/>
            <a:ext cx="5389033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30112" y="2212849"/>
            <a:ext cx="5388864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05-Nov-19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9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625"/>
            <a:ext cx="10972800" cy="1600200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05-Nov-19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05-Nov-19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0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6117" y="266700"/>
            <a:ext cx="4011084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8850" y="273051"/>
            <a:ext cx="66611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6117" y="2438401"/>
            <a:ext cx="4011084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05-Nov-19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2010835" y="1143000"/>
            <a:ext cx="8072965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9435" y="5810250"/>
            <a:ext cx="7615765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05-Nov-19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7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8887" y="6356351"/>
            <a:ext cx="37973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84463" y="6356351"/>
            <a:ext cx="2781300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349BF3EA-1A78-4F07-BDC0-C8A1BD461199}" type="datetimeFigureOut">
              <a:rPr lang="en-US" smtClean="0"/>
              <a:pPr/>
              <a:t>05-Nov-19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91038" y="6356351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5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lnSpc>
          <a:spcPts val="4800"/>
        </a:lnSpc>
        <a:spcBef>
          <a:spcPct val="0"/>
        </a:spcBef>
        <a:buNone/>
        <a:defRPr sz="4800" kern="1200"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../../../../Luxoft/Resources_for_Lectures/Videos/Selective%20Attention%20Test_Daniel_Simons_1999_trim.mp4" TargetMode="External"/><Relationship Id="rId2" Type="http://schemas.openxmlformats.org/officeDocument/2006/relationships/hyperlink" Target="https://www.youtube.com/watch?v=vJG698U2Mv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racle.com/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imgres?imgurl=https%3A%2F%2Fwww.safaribooksonline.com%2Flibrary%2Fcover%2F9781484215654%2F360h%2F&amp;imgrefurl=https%3A%2F%2Fwww.oreilly.com%2Flibrary%2Fview%2Fjava-io-nio%2F9781484215654%2F&amp;docid=_ooZUPjLke2P_M&amp;tbnid=graTx2tlIU1aWM%3A&amp;vet=10ahUKEwj0wNSz5NDlAhXKo4sKHdqOBcYQMwgqKAAwAA..i&amp;w=270&amp;h=360&amp;bih=787&amp;biw=1600&amp;q=Java%20I%2FO%2C%20NIO%20and%20NIO.2%20&amp;ved=0ahUKEwj0wNSz5NDlAhXKo4sKHdqOBcYQMwgqKAAwAA&amp;iact=mrc&amp;uact=8" TargetMode="External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nfoq.com/presentations/java-8-lambda-streams/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enthuware.com/java-certification-mock-exams/oracle-certified-professional/java-se-8-1z0-809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igor.host/index.php/ocp-exam-preparation-1z0-809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blog.codinghorror.com/do-certifications-matter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ducation.oracle.com/java-se-8-programmer-ii/pexam_1Z0-80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624DD-42AC-4D03-9826-7E0ED8A2A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91516"/>
            <a:ext cx="10972800" cy="1600200"/>
          </a:xfrm>
        </p:spPr>
        <p:txBody>
          <a:bodyPr/>
          <a:lstStyle/>
          <a:p>
            <a:r>
              <a:rPr lang="ru-RU" dirty="0"/>
              <a:t>Часть 1 </a:t>
            </a:r>
            <a:r>
              <a:rPr lang="en-US" dirty="0"/>
              <a:t>—</a:t>
            </a:r>
            <a:br>
              <a:rPr lang="ru-RU" dirty="0"/>
            </a:br>
            <a:r>
              <a:rPr lang="ru-RU" dirty="0"/>
              <a:t>Общие рекомендации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5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35E30F-8E27-4C14-BCB8-3E3D958D6364}"/>
              </a:ext>
            </a:extLst>
          </p:cNvPr>
          <p:cNvSpPr txBox="1"/>
          <p:nvPr/>
        </p:nvSpPr>
        <p:spPr>
          <a:xfrm>
            <a:off x="609600" y="659213"/>
            <a:ext cx="1113937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u="sng" dirty="0"/>
              <a:t>Непреднамеренные разрывы строк</a:t>
            </a:r>
            <a:r>
              <a:rPr lang="ru-RU" sz="2200" dirty="0"/>
              <a:t>: Строки кода могут быть непреднамеренно разорваны. Если такая ситуация имеет серьезные последствия (например, разорванным оказался строковый литерал), следует считать, что переноса строки нет вообще и что в ней отсутствует символ возврата каретки, который в противном случае вызвал бы ошибку компиляции.</a:t>
            </a:r>
            <a:endParaRPr lang="en-US" sz="2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E4C228-E703-4115-AF24-3E1068D7B810}"/>
              </a:ext>
            </a:extLst>
          </p:cNvPr>
          <p:cNvSpPr txBox="1"/>
          <p:nvPr/>
        </p:nvSpPr>
        <p:spPr>
          <a:xfrm>
            <a:off x="602511" y="2863700"/>
            <a:ext cx="11433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u="sng" dirty="0"/>
              <a:t>Кодовые фрагменты</a:t>
            </a:r>
            <a:r>
              <a:rPr lang="ru-RU" sz="2200" dirty="0"/>
              <a:t>: Кодовым фрагментом называется небольшой кусок кода, который приведен без какого-либо контекста. В этом случае следует считать, что присутствует также весь тот код, который обеспечивает успешную компиляцию и исполнение программы.</a:t>
            </a:r>
            <a:endParaRPr lang="en-US" sz="2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75E3E4-988B-4838-8C7B-E49A0F87E921}"/>
              </a:ext>
            </a:extLst>
          </p:cNvPr>
          <p:cNvSpPr txBox="1"/>
          <p:nvPr/>
        </p:nvSpPr>
        <p:spPr>
          <a:xfrm>
            <a:off x="609600" y="4729633"/>
            <a:ext cx="111429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u="sng" dirty="0"/>
              <a:t>Описательные комментарии</a:t>
            </a:r>
            <a:r>
              <a:rPr lang="ru-RU" sz="2200" dirty="0"/>
              <a:t>: Такие комментарии – например, "</a:t>
            </a:r>
            <a:r>
              <a:rPr lang="ru-RU" sz="2200" i="1" dirty="0" err="1"/>
              <a:t>setters</a:t>
            </a:r>
            <a:r>
              <a:rPr lang="ru-RU" sz="2200" i="1" dirty="0"/>
              <a:t> </a:t>
            </a:r>
            <a:r>
              <a:rPr lang="ru-RU" sz="2200" i="1" dirty="0" err="1"/>
              <a:t>and</a:t>
            </a:r>
            <a:r>
              <a:rPr lang="ru-RU" sz="2200" i="1" dirty="0"/>
              <a:t> </a:t>
            </a:r>
            <a:r>
              <a:rPr lang="ru-RU" sz="2200" i="1" dirty="0" err="1"/>
              <a:t>getters</a:t>
            </a:r>
            <a:r>
              <a:rPr lang="ru-RU" sz="2200" i="1" dirty="0"/>
              <a:t> </a:t>
            </a:r>
            <a:r>
              <a:rPr lang="ru-RU" sz="2200" i="1" dirty="0" err="1"/>
              <a:t>go</a:t>
            </a:r>
            <a:r>
              <a:rPr lang="ru-RU" sz="2200" i="1" dirty="0"/>
              <a:t> </a:t>
            </a:r>
            <a:r>
              <a:rPr lang="ru-RU" sz="2200" i="1" dirty="0" err="1"/>
              <a:t>here</a:t>
            </a:r>
            <a:r>
              <a:rPr lang="ru-RU" sz="2200" dirty="0"/>
              <a:t>", – надо принимать в буквальном виде. Следует считать, что весь код на месте, что он успешно компилируется и исполняется, приводя к достижению заявленного результата.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6257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77364-CC4E-45D3-BEE2-C2410CB6E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Волшебная формула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186AF89-CA3F-4C50-B434-62A24B81140C}"/>
              </a:ext>
            </a:extLst>
          </p:cNvPr>
          <p:cNvGrpSpPr/>
          <p:nvPr/>
        </p:nvGrpSpPr>
        <p:grpSpPr>
          <a:xfrm>
            <a:off x="2073349" y="2690037"/>
            <a:ext cx="8038214" cy="2179675"/>
            <a:chOff x="2073349" y="2690037"/>
            <a:chExt cx="8038214" cy="2179675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0A206863-5348-4AB8-A378-054AA7C74FD0}"/>
                </a:ext>
              </a:extLst>
            </p:cNvPr>
            <p:cNvSpPr/>
            <p:nvPr/>
          </p:nvSpPr>
          <p:spPr>
            <a:xfrm>
              <a:off x="2073349" y="2690037"/>
              <a:ext cx="8038214" cy="2179675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2"/>
              </a:solidFill>
            </a:ln>
            <a:effectLst>
              <a:glow rad="393700">
                <a:srgbClr val="FFFF00">
                  <a:alpha val="21000"/>
                </a:srgbClr>
              </a:glow>
              <a:softEdge rad="241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E6897D5-5C7B-4067-BD3C-0C401C06B083}"/>
                </a:ext>
              </a:extLst>
            </p:cNvPr>
            <p:cNvSpPr txBox="1"/>
            <p:nvPr/>
          </p:nvSpPr>
          <p:spPr>
            <a:xfrm>
              <a:off x="2293088" y="2870791"/>
              <a:ext cx="76129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5400" b="1" dirty="0"/>
                <a:t>ФП – ключ к успеху на экзамене</a:t>
              </a:r>
              <a:endParaRPr lang="en-US" sz="5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76927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38006-E13F-4255-8B02-A5C5297C4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Важнейшие топики: </a:t>
            </a:r>
            <a:r>
              <a:rPr lang="en-US" i="1" dirty="0"/>
              <a:t>FP-related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3901F8-8A09-4A62-B32E-B7FFED357299}"/>
              </a:ext>
            </a:extLst>
          </p:cNvPr>
          <p:cNvSpPr txBox="1"/>
          <p:nvPr/>
        </p:nvSpPr>
        <p:spPr>
          <a:xfrm>
            <a:off x="1562986" y="2264735"/>
            <a:ext cx="984574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ru-RU" sz="3200" dirty="0"/>
              <a:t>работа с настраиваемыми типами</a:t>
            </a:r>
            <a:endParaRPr lang="en-US" sz="32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ru-RU" sz="3200" dirty="0"/>
              <a:t>коллекции</a:t>
            </a:r>
            <a:endParaRPr lang="en-US" sz="32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ru-RU" sz="3200" dirty="0"/>
              <a:t>лямбда-выражения и ссылки на методы</a:t>
            </a:r>
            <a:endParaRPr lang="en-US" sz="32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ru-RU" sz="3200" dirty="0" err="1"/>
              <a:t>Stream</a:t>
            </a:r>
            <a:r>
              <a:rPr lang="ru-RU" sz="3200" dirty="0"/>
              <a:t> API</a:t>
            </a:r>
            <a:endParaRPr lang="en-US" sz="32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ru-RU" sz="3200" dirty="0"/>
              <a:t>и сопутствующие аспекты</a:t>
            </a:r>
            <a:r>
              <a:rPr lang="en-US" sz="3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4407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DA882-BCE7-4E65-99AE-D730B0027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0872"/>
            <a:ext cx="10972800" cy="951614"/>
          </a:xfrm>
        </p:spPr>
        <p:txBody>
          <a:bodyPr/>
          <a:lstStyle/>
          <a:p>
            <a:r>
              <a:rPr lang="ru-RU" dirty="0"/>
              <a:t>Прямые советы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4AA10-A965-4E29-9F93-BB0B4CA2B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9376" y="2426878"/>
            <a:ext cx="5486401" cy="2004244"/>
          </a:xfrm>
        </p:spPr>
        <p:txBody>
          <a:bodyPr>
            <a:normAutofit/>
          </a:bodyPr>
          <a:lstStyle/>
          <a:p>
            <a:r>
              <a:rPr lang="ru-RU" dirty="0"/>
              <a:t>Подтянуть ОСА-тылы</a:t>
            </a:r>
          </a:p>
          <a:p>
            <a:r>
              <a:rPr lang="ru-RU" dirty="0"/>
              <a:t>Внимание специфике конкретных библиотечных классов</a:t>
            </a:r>
          </a:p>
          <a:p>
            <a:r>
              <a:rPr lang="ru-RU" dirty="0"/>
              <a:t>Все силы на решение задач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BCF443-AC59-4249-8CF2-729D71E6A5B4}"/>
              </a:ext>
            </a:extLst>
          </p:cNvPr>
          <p:cNvSpPr txBox="1"/>
          <p:nvPr/>
        </p:nvSpPr>
        <p:spPr>
          <a:xfrm>
            <a:off x="609599" y="5905269"/>
            <a:ext cx="8396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https://www.youtube.com/watch?v=vJG698U2Mvo</a:t>
            </a:r>
            <a:endParaRPr lang="en-US" sz="2800" dirty="0"/>
          </a:p>
        </p:txBody>
      </p:sp>
      <p:pic>
        <p:nvPicPr>
          <p:cNvPr id="6" name="Picture 5">
            <a:hlinkClick r:id="rId3" action="ppaction://hlinkfile"/>
            <a:extLst>
              <a:ext uri="{FF2B5EF4-FFF2-40B4-BE49-F238E27FC236}">
                <a16:creationId xmlns:a16="http://schemas.microsoft.com/office/drawing/2014/main" id="{2AF62883-B700-47C2-9C24-924BD9D56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177" y="2090093"/>
            <a:ext cx="4877223" cy="3657917"/>
          </a:xfrm>
          <a:prstGeom prst="rect">
            <a:avLst/>
          </a:prstGeom>
          <a:effectLst>
            <a:softEdge rad="152400"/>
          </a:effectLst>
        </p:spPr>
      </p:pic>
    </p:spTree>
    <p:extLst>
      <p:ext uri="{BB962C8B-B14F-4D97-AF65-F5344CB8AC3E}">
        <p14:creationId xmlns:p14="http://schemas.microsoft.com/office/powerpoint/2010/main" val="167682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0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71FA93-0226-4179-854C-ADD0BBB3B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835" y="580627"/>
            <a:ext cx="9164329" cy="5696745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841634D-21C1-473A-865F-861A304B419D}"/>
              </a:ext>
            </a:extLst>
          </p:cNvPr>
          <p:cNvSpPr/>
          <p:nvPr/>
        </p:nvSpPr>
        <p:spPr>
          <a:xfrm>
            <a:off x="1998916" y="3710762"/>
            <a:ext cx="8144539" cy="818707"/>
          </a:xfrm>
          <a:custGeom>
            <a:avLst/>
            <a:gdLst>
              <a:gd name="connsiteX0" fmla="*/ 2254102 w 8155172"/>
              <a:gd name="connsiteY0" fmla="*/ 372139 h 818707"/>
              <a:gd name="connsiteX1" fmla="*/ 2254102 w 8155172"/>
              <a:gd name="connsiteY1" fmla="*/ 0 h 818707"/>
              <a:gd name="connsiteX2" fmla="*/ 8133907 w 8155172"/>
              <a:gd name="connsiteY2" fmla="*/ 0 h 818707"/>
              <a:gd name="connsiteX3" fmla="*/ 8144539 w 8155172"/>
              <a:gd name="connsiteY3" fmla="*/ 467832 h 818707"/>
              <a:gd name="connsiteX4" fmla="*/ 8155172 w 8155172"/>
              <a:gd name="connsiteY4" fmla="*/ 818707 h 818707"/>
              <a:gd name="connsiteX5" fmla="*/ 0 w 8155172"/>
              <a:gd name="connsiteY5" fmla="*/ 808074 h 818707"/>
              <a:gd name="connsiteX6" fmla="*/ 0 w 8155172"/>
              <a:gd name="connsiteY6" fmla="*/ 404037 h 818707"/>
              <a:gd name="connsiteX7" fmla="*/ 2254102 w 8155172"/>
              <a:gd name="connsiteY7" fmla="*/ 372139 h 818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55172" h="818707">
                <a:moveTo>
                  <a:pt x="2254102" y="372139"/>
                </a:moveTo>
                <a:lnTo>
                  <a:pt x="2254102" y="0"/>
                </a:lnTo>
                <a:lnTo>
                  <a:pt x="8133907" y="0"/>
                </a:lnTo>
                <a:lnTo>
                  <a:pt x="8144539" y="467832"/>
                </a:lnTo>
                <a:lnTo>
                  <a:pt x="8155172" y="818707"/>
                </a:lnTo>
                <a:lnTo>
                  <a:pt x="0" y="808074"/>
                </a:lnTo>
                <a:lnTo>
                  <a:pt x="0" y="404037"/>
                </a:lnTo>
                <a:lnTo>
                  <a:pt x="2254102" y="372139"/>
                </a:lnTo>
                <a:close/>
              </a:path>
            </a:pathLst>
          </a:custGeom>
          <a:solidFill>
            <a:srgbClr val="00B0F0">
              <a:alpha val="46000"/>
            </a:srgbClr>
          </a:solidFill>
          <a:ln>
            <a:solidFill>
              <a:schemeClr val="tx2"/>
            </a:solidFill>
          </a:ln>
          <a:effectLst>
            <a:glow>
              <a:schemeClr val="accent1">
                <a:alpha val="94000"/>
              </a:schemeClr>
            </a:glow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151953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34178-6984-4535-81E3-DA8B446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57193"/>
            <a:ext cx="10972800" cy="855921"/>
          </a:xfrm>
        </p:spPr>
        <p:txBody>
          <a:bodyPr/>
          <a:lstStyle/>
          <a:p>
            <a:r>
              <a:rPr lang="ru-RU" dirty="0"/>
              <a:t>Пособия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356BF1-4FC3-45FA-AE59-34EFDCBC750F}"/>
              </a:ext>
            </a:extLst>
          </p:cNvPr>
          <p:cNvSpPr txBox="1"/>
          <p:nvPr/>
        </p:nvSpPr>
        <p:spPr>
          <a:xfrm>
            <a:off x="5411970" y="3439195"/>
            <a:ext cx="62909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i="1" dirty="0"/>
              <a:t>OCP </a:t>
            </a:r>
            <a:r>
              <a:rPr lang="ru-RU" sz="2800" b="1" i="1" dirty="0" err="1"/>
              <a:t>Oracle</a:t>
            </a:r>
            <a:r>
              <a:rPr lang="ru-RU" sz="2800" b="1" i="1" dirty="0"/>
              <a:t> </a:t>
            </a:r>
            <a:r>
              <a:rPr lang="ru-RU" sz="2800" b="1" i="1" dirty="0" err="1"/>
              <a:t>Certified</a:t>
            </a:r>
            <a:r>
              <a:rPr lang="ru-RU" sz="2800" b="1" i="1" dirty="0"/>
              <a:t> </a:t>
            </a:r>
            <a:r>
              <a:rPr lang="ru-RU" sz="2800" b="1" i="1" dirty="0" err="1"/>
              <a:t>Professional</a:t>
            </a:r>
            <a:r>
              <a:rPr lang="ru-RU" sz="2800" b="1" i="1" dirty="0"/>
              <a:t> </a:t>
            </a:r>
            <a:r>
              <a:rPr lang="ru-RU" sz="2800" b="1" i="1" dirty="0" err="1"/>
              <a:t>Java</a:t>
            </a:r>
            <a:r>
              <a:rPr lang="ru-RU" sz="2800" b="1" i="1" dirty="0"/>
              <a:t> SE 8 </a:t>
            </a:r>
            <a:r>
              <a:rPr lang="ru-RU" sz="2800" b="1" i="1" dirty="0" err="1"/>
              <a:t>Programmer</a:t>
            </a:r>
            <a:r>
              <a:rPr lang="ru-RU" sz="2800" b="1" i="1" dirty="0"/>
              <a:t> II </a:t>
            </a:r>
            <a:r>
              <a:rPr lang="ru-RU" sz="2800" b="1" i="1" dirty="0" err="1"/>
              <a:t>Study</a:t>
            </a:r>
            <a:r>
              <a:rPr lang="ru-RU" sz="2800" b="1" i="1" dirty="0"/>
              <a:t> </a:t>
            </a:r>
            <a:r>
              <a:rPr lang="ru-RU" sz="2800" b="1" i="1" dirty="0" err="1"/>
              <a:t>Guide</a:t>
            </a:r>
            <a:r>
              <a:rPr lang="ru-RU" sz="2800" dirty="0"/>
              <a:t> </a:t>
            </a:r>
            <a:r>
              <a:rPr lang="ru-RU" sz="2800" dirty="0" err="1"/>
              <a:t>by</a:t>
            </a:r>
            <a:r>
              <a:rPr lang="ru-RU" sz="2800" dirty="0"/>
              <a:t> </a:t>
            </a:r>
            <a:r>
              <a:rPr lang="ru-RU" sz="2800" dirty="0" err="1"/>
              <a:t>Jeanne</a:t>
            </a:r>
            <a:r>
              <a:rPr lang="ru-RU" sz="2800" dirty="0"/>
              <a:t> </a:t>
            </a:r>
            <a:r>
              <a:rPr lang="ru-RU" sz="2800" dirty="0" err="1"/>
              <a:t>Boyarsky</a:t>
            </a:r>
            <a:r>
              <a:rPr lang="ru-RU" sz="2800" dirty="0"/>
              <a:t> &amp; </a:t>
            </a:r>
            <a:r>
              <a:rPr lang="ru-RU" sz="2800" dirty="0" err="1"/>
              <a:t>Scott</a:t>
            </a:r>
            <a:r>
              <a:rPr lang="ru-RU" sz="2800" dirty="0"/>
              <a:t> </a:t>
            </a:r>
            <a:r>
              <a:rPr lang="ru-RU" sz="2800" dirty="0" err="1"/>
              <a:t>Selikoff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1DDA97-2A08-4AF6-9ADC-EDC2CEA57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883" y="1649429"/>
            <a:ext cx="4004140" cy="5013760"/>
          </a:xfrm>
          <a:prstGeom prst="rect">
            <a:avLst/>
          </a:prstGeom>
          <a:effectLst>
            <a:softEdge rad="76200"/>
          </a:effectLst>
        </p:spPr>
      </p:pic>
    </p:spTree>
    <p:extLst>
      <p:ext uri="{BB962C8B-B14F-4D97-AF65-F5344CB8AC3E}">
        <p14:creationId xmlns:p14="http://schemas.microsoft.com/office/powerpoint/2010/main" val="59247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356BF1-4FC3-45FA-AE59-34EFDCBC750F}"/>
              </a:ext>
            </a:extLst>
          </p:cNvPr>
          <p:cNvSpPr txBox="1"/>
          <p:nvPr/>
        </p:nvSpPr>
        <p:spPr>
          <a:xfrm>
            <a:off x="5411970" y="3439195"/>
            <a:ext cx="62909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/>
              <a:t>Java 8 Programmer II Study Guide: Exam 1Z0-809</a:t>
            </a:r>
            <a:endParaRPr lang="ru-RU" sz="2800" b="1" i="1" dirty="0"/>
          </a:p>
          <a:p>
            <a:r>
              <a:rPr lang="en-US" sz="2800" dirty="0"/>
              <a:t>by Esteban Herrera</a:t>
            </a:r>
            <a:endParaRPr lang="en-US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D2E202-079C-48F4-8308-A4C215C64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351" y="1600199"/>
            <a:ext cx="4072555" cy="5062989"/>
          </a:xfrm>
          <a:prstGeom prst="rect">
            <a:avLst/>
          </a:prstGeom>
          <a:effectLst>
            <a:softEdge rad="101600"/>
          </a:effectLst>
        </p:spPr>
      </p:pic>
    </p:spTree>
    <p:extLst>
      <p:ext uri="{BB962C8B-B14F-4D97-AF65-F5344CB8AC3E}">
        <p14:creationId xmlns:p14="http://schemas.microsoft.com/office/powerpoint/2010/main" val="4051312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356BF1-4FC3-45FA-AE59-34EFDCBC750F}"/>
              </a:ext>
            </a:extLst>
          </p:cNvPr>
          <p:cNvSpPr txBox="1"/>
          <p:nvPr/>
        </p:nvSpPr>
        <p:spPr>
          <a:xfrm>
            <a:off x="5454500" y="2792865"/>
            <a:ext cx="62909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/>
              <a:t>Oracle </a:t>
            </a:r>
            <a:r>
              <a:rPr lang="en-US" sz="2800" b="1" i="1" dirty="0" err="1"/>
              <a:t>Certi­fed</a:t>
            </a:r>
            <a:r>
              <a:rPr lang="en-US" sz="2800" b="1" i="1" dirty="0"/>
              <a:t> Professional Java SE 8 Programmer Exam 1Z0-809:</a:t>
            </a:r>
          </a:p>
          <a:p>
            <a:r>
              <a:rPr lang="en-US" sz="2800" b="1" i="1" dirty="0"/>
              <a:t>A Comprehensive OCPJP 8 Certification Guide</a:t>
            </a:r>
          </a:p>
          <a:p>
            <a:r>
              <a:rPr lang="en-US" sz="2800" dirty="0"/>
              <a:t>by SG Ganesh, Hari Kiran &amp; Tushar Sharma</a:t>
            </a:r>
            <a:endParaRPr lang="en-US" sz="5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3A79A8-E43D-4118-ABE8-71446F97E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351" y="1600198"/>
            <a:ext cx="4072555" cy="5062990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904456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356BF1-4FC3-45FA-AE59-34EFDCBC750F}"/>
              </a:ext>
            </a:extLst>
          </p:cNvPr>
          <p:cNvSpPr txBox="1"/>
          <p:nvPr/>
        </p:nvSpPr>
        <p:spPr>
          <a:xfrm>
            <a:off x="5433235" y="3223752"/>
            <a:ext cx="62909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/>
              <a:t>OCP Java SE 7 Programmer II Certification Guide:</a:t>
            </a:r>
          </a:p>
          <a:p>
            <a:r>
              <a:rPr lang="en-US" sz="2800" b="1" i="1" dirty="0"/>
              <a:t>Prepare For The 1Z0-804 Exam</a:t>
            </a:r>
          </a:p>
          <a:p>
            <a:r>
              <a:rPr lang="en-US" sz="2800" dirty="0"/>
              <a:t>by Mala Gupta</a:t>
            </a:r>
            <a:endParaRPr lang="en-US" sz="7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DCEAE2-DCC0-47CB-9377-49D3D4F5E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31" y="1600198"/>
            <a:ext cx="4046242" cy="5062990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146831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6510F9-5B22-45C8-824E-843A5362D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7810" y="1600198"/>
            <a:ext cx="4219159" cy="5062990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3DE664-503A-466E-9A57-6DC637A1809B}"/>
              </a:ext>
            </a:extLst>
          </p:cNvPr>
          <p:cNvSpPr txBox="1"/>
          <p:nvPr/>
        </p:nvSpPr>
        <p:spPr>
          <a:xfrm>
            <a:off x="978191" y="3223752"/>
            <a:ext cx="62909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/>
              <a:t>Functional Programming in Java: Harnessing the Power of Java 8 Lambda Expressions</a:t>
            </a:r>
          </a:p>
          <a:p>
            <a:r>
              <a:rPr lang="en-US" sz="2800" dirty="0"/>
              <a:t>by Venkat Subramaniam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77801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226294"/>
            <a:ext cx="12192000" cy="1080976"/>
          </a:xfrm>
        </p:spPr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1401725" y="2971798"/>
            <a:ext cx="9388549" cy="3276601"/>
          </a:xfrm>
        </p:spPr>
        <p:txBody>
          <a:bodyPr>
            <a:normAutofit/>
          </a:bodyPr>
          <a:lstStyle/>
          <a:p>
            <a:pPr algn="just"/>
            <a:r>
              <a:rPr lang="ru-RU" dirty="0"/>
              <a:t>Приведенные здесь рекомендации основаны на сугубо личном опыте и не могут рассматриваться в качестве официального методического пособия на заявленную тему. Все по-настоящему официальные документы, касающиеся сертификации, размещаются только на сайте корпорации «</a:t>
            </a:r>
            <a:r>
              <a:rPr lang="ru-RU" dirty="0" err="1"/>
              <a:t>Оракл</a:t>
            </a:r>
            <a:r>
              <a:rPr lang="ru-RU" dirty="0"/>
              <a:t>»:</a:t>
            </a:r>
          </a:p>
          <a:p>
            <a:r>
              <a:rPr lang="ru-RU" dirty="0">
                <a:hlinkClick r:id="rId2"/>
              </a:rPr>
              <a:t>https://www.oracle.com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35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6A50ABD-F36E-4E0B-B397-CFB8BAC2273D}"/>
              </a:ext>
            </a:extLst>
          </p:cNvPr>
          <p:cNvGrpSpPr/>
          <p:nvPr/>
        </p:nvGrpSpPr>
        <p:grpSpPr>
          <a:xfrm>
            <a:off x="752486" y="560994"/>
            <a:ext cx="5084788" cy="2868006"/>
            <a:chOff x="752486" y="560994"/>
            <a:chExt cx="5084788" cy="286800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F3389A8-D04E-4E7D-AE22-A376F0873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2486" y="560994"/>
              <a:ext cx="1903970" cy="2868006"/>
            </a:xfrm>
            <a:prstGeom prst="rect">
              <a:avLst/>
            </a:prstGeom>
            <a:effectLst>
              <a:softEdge rad="88900"/>
            </a:effec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002C367-59CC-4EDC-9C98-2C84D7712C6A}"/>
                </a:ext>
              </a:extLst>
            </p:cNvPr>
            <p:cNvSpPr txBox="1"/>
            <p:nvPr/>
          </p:nvSpPr>
          <p:spPr>
            <a:xfrm>
              <a:off x="2849526" y="1521572"/>
              <a:ext cx="29877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i="1" dirty="0" err="1"/>
                <a:t>Java</a:t>
              </a:r>
              <a:r>
                <a:rPr lang="ru-RU" b="1" i="1" dirty="0"/>
                <a:t> </a:t>
              </a:r>
              <a:r>
                <a:rPr lang="ru-RU" b="1" i="1" dirty="0" err="1"/>
                <a:t>Threads</a:t>
              </a:r>
              <a:r>
                <a:rPr lang="ru-RU" b="1" i="1" dirty="0"/>
                <a:t> </a:t>
              </a:r>
              <a:r>
                <a:rPr lang="ru-RU" b="1" i="1" dirty="0" err="1"/>
                <a:t>and</a:t>
              </a:r>
              <a:r>
                <a:rPr lang="ru-RU" b="1" i="1" dirty="0"/>
                <a:t> </a:t>
              </a:r>
              <a:r>
                <a:rPr lang="ru-RU" b="1" i="1" dirty="0" err="1"/>
                <a:t>the</a:t>
              </a:r>
              <a:r>
                <a:rPr lang="ru-RU" b="1" i="1" dirty="0"/>
                <a:t> </a:t>
              </a:r>
              <a:r>
                <a:rPr lang="ru-RU" b="1" i="1" dirty="0" err="1"/>
                <a:t>Concurrency</a:t>
              </a:r>
              <a:r>
                <a:rPr lang="ru-RU" b="1" i="1" dirty="0"/>
                <a:t> </a:t>
              </a:r>
              <a:r>
                <a:rPr lang="ru-RU" b="1" i="1" dirty="0" err="1"/>
                <a:t>Utilities</a:t>
              </a:r>
              <a:endParaRPr lang="en-US" b="1" i="1" dirty="0"/>
            </a:p>
            <a:p>
              <a:r>
                <a:rPr lang="ru-RU" dirty="0" err="1"/>
                <a:t>by</a:t>
              </a:r>
              <a:r>
                <a:rPr lang="ru-RU" dirty="0"/>
                <a:t> </a:t>
              </a:r>
              <a:r>
                <a:rPr lang="ru-RU" dirty="0" err="1"/>
                <a:t>Jeff</a:t>
              </a:r>
              <a:r>
                <a:rPr lang="ru-RU" dirty="0"/>
                <a:t> </a:t>
              </a:r>
              <a:r>
                <a:rPr lang="ru-RU" dirty="0" err="1"/>
                <a:t>Friesen</a:t>
              </a:r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1C3FF91-70F2-45F2-945C-32F3F89A2F68}"/>
              </a:ext>
            </a:extLst>
          </p:cNvPr>
          <p:cNvGrpSpPr/>
          <p:nvPr/>
        </p:nvGrpSpPr>
        <p:grpSpPr>
          <a:xfrm>
            <a:off x="742950" y="3763497"/>
            <a:ext cx="4754812" cy="2812388"/>
            <a:chOff x="742950" y="3763497"/>
            <a:chExt cx="4754812" cy="2812388"/>
          </a:xfrm>
        </p:grpSpPr>
        <p:pic>
          <p:nvPicPr>
            <p:cNvPr id="9" name="Picture 7" descr="Image result for Java I/O, NIO and NIO.2">
              <a:hlinkClick r:id="rId3"/>
              <a:extLst>
                <a:ext uri="{FF2B5EF4-FFF2-40B4-BE49-F238E27FC236}">
                  <a16:creationId xmlns:a16="http://schemas.microsoft.com/office/drawing/2014/main" id="{DCDA5211-990E-40E9-8473-B56A62EB47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950" y="3763497"/>
              <a:ext cx="1913506" cy="2812388"/>
            </a:xfrm>
            <a:prstGeom prst="rect">
              <a:avLst/>
            </a:prstGeom>
            <a:noFill/>
            <a:effectLst>
              <a:softEdge rad="889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41F3B56-73DC-4A80-A753-AD6177F49171}"/>
                </a:ext>
              </a:extLst>
            </p:cNvPr>
            <p:cNvSpPr/>
            <p:nvPr/>
          </p:nvSpPr>
          <p:spPr>
            <a:xfrm>
              <a:off x="2849526" y="4846525"/>
              <a:ext cx="264823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0"/>
                </a:spcAft>
              </a:pPr>
              <a:r>
                <a:rPr lang="en-US" b="1" i="1" dirty="0">
                  <a:latin typeface="Times New Roman" panose="02020603050405020304" pitchFamily="18" charset="0"/>
                  <a:ea typeface="MS Mincho" panose="02020609040205080304" pitchFamily="49" charset="-128"/>
                </a:rPr>
                <a:t>Java I/O, NIO and NIO.2</a:t>
              </a:r>
              <a:r>
                <a:rPr lang="en-US" dirty="0">
                  <a:latin typeface="Times New Roman" panose="02020603050405020304" pitchFamily="18" charset="0"/>
                  <a:ea typeface="MS Mincho" panose="02020609040205080304" pitchFamily="49" charset="-128"/>
                </a:rPr>
                <a:t> by Jeff Friesen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AEB0117-A535-49EC-8848-D43E7F2565FA}"/>
              </a:ext>
            </a:extLst>
          </p:cNvPr>
          <p:cNvGrpSpPr/>
          <p:nvPr/>
        </p:nvGrpSpPr>
        <p:grpSpPr>
          <a:xfrm>
            <a:off x="5785177" y="537473"/>
            <a:ext cx="5975496" cy="2891528"/>
            <a:chOff x="5785177" y="537473"/>
            <a:chExt cx="5975496" cy="289152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FB43A3D-E267-4B14-943B-C6530AD9A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85177" y="537473"/>
              <a:ext cx="2519750" cy="2891528"/>
            </a:xfrm>
            <a:prstGeom prst="rect">
              <a:avLst/>
            </a:prstGeom>
            <a:effectLst>
              <a:softEdge rad="88900"/>
            </a:effec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9643BA7-A92F-455C-9F36-2B67CC5B9B50}"/>
                </a:ext>
              </a:extLst>
            </p:cNvPr>
            <p:cNvSpPr txBox="1"/>
            <p:nvPr/>
          </p:nvSpPr>
          <p:spPr>
            <a:xfrm>
              <a:off x="8772925" y="1562277"/>
              <a:ext cx="29877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/>
                <a:t>Java Generics FAQ</a:t>
              </a:r>
              <a:r>
                <a:rPr lang="en-US" dirty="0"/>
                <a:t> by Angelika Langer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1DC0EB4-7F9C-460E-B87B-E9AB9D98822C}"/>
              </a:ext>
            </a:extLst>
          </p:cNvPr>
          <p:cNvGrpSpPr/>
          <p:nvPr/>
        </p:nvGrpSpPr>
        <p:grpSpPr>
          <a:xfrm>
            <a:off x="5785177" y="4546979"/>
            <a:ext cx="6134985" cy="1507871"/>
            <a:chOff x="5785177" y="4546979"/>
            <a:chExt cx="6134985" cy="150787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0E80984-C92F-4734-935F-20D6203F129D}"/>
                </a:ext>
              </a:extLst>
            </p:cNvPr>
            <p:cNvSpPr/>
            <p:nvPr/>
          </p:nvSpPr>
          <p:spPr>
            <a:xfrm>
              <a:off x="8772925" y="4546979"/>
              <a:ext cx="3147237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Java 8: Lambdas &amp; Streams</a:t>
              </a:r>
            </a:p>
            <a:p>
              <a:r>
                <a:rPr lang="en-US" dirty="0"/>
                <a:t>by Angelika Langer </a:t>
              </a:r>
              <a:r>
                <a:rPr lang="en-US" sz="1400" dirty="0">
                  <a:hlinkClick r:id="rId6"/>
                </a:rPr>
                <a:t>https://www.infoq.com/presentations/java-8-lambda-streams/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B5BACE8-A626-4EB9-A03D-BA595F55C5F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85177" y="4546979"/>
              <a:ext cx="2680659" cy="1507871"/>
            </a:xfrm>
            <a:prstGeom prst="rect">
              <a:avLst/>
            </a:prstGeom>
            <a:effectLst>
              <a:softEdge rad="88900"/>
            </a:effectLst>
          </p:spPr>
        </p:pic>
      </p:grpSp>
    </p:spTree>
    <p:extLst>
      <p:ext uri="{BB962C8B-B14F-4D97-AF65-F5344CB8AC3E}">
        <p14:creationId xmlns:p14="http://schemas.microsoft.com/office/powerpoint/2010/main" val="1879949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9B2C-29F5-40D7-B3F5-E2720A17B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34150"/>
            <a:ext cx="10972800" cy="866050"/>
          </a:xfrm>
        </p:spPr>
        <p:txBody>
          <a:bodyPr/>
          <a:lstStyle/>
          <a:p>
            <a:r>
              <a:rPr lang="ru-RU" dirty="0"/>
              <a:t>Практика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ABED39-A16A-4A9F-B27A-E597DBA4D379}"/>
              </a:ext>
            </a:extLst>
          </p:cNvPr>
          <p:cNvSpPr txBox="1"/>
          <p:nvPr/>
        </p:nvSpPr>
        <p:spPr>
          <a:xfrm>
            <a:off x="967563" y="1786270"/>
            <a:ext cx="2828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Цель: 90%</a:t>
            </a:r>
            <a:endParaRPr lang="en-US" sz="3200" b="1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7D15E16-3163-4857-A4B3-4429BFADDC43}"/>
              </a:ext>
            </a:extLst>
          </p:cNvPr>
          <p:cNvGrpSpPr/>
          <p:nvPr/>
        </p:nvGrpSpPr>
        <p:grpSpPr>
          <a:xfrm>
            <a:off x="2613910" y="3779873"/>
            <a:ext cx="7481778" cy="1222744"/>
            <a:chOff x="609600" y="3104707"/>
            <a:chExt cx="7481778" cy="1222744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5894E977-A3D6-4ADB-B1EC-F15F87FD07B6}"/>
                </a:ext>
              </a:extLst>
            </p:cNvPr>
            <p:cNvSpPr/>
            <p:nvPr/>
          </p:nvSpPr>
          <p:spPr>
            <a:xfrm>
              <a:off x="609600" y="3104707"/>
              <a:ext cx="7481778" cy="122274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475C78B-A0EE-48D1-A655-07ADD0A65DE3}"/>
                </a:ext>
              </a:extLst>
            </p:cNvPr>
            <p:cNvSpPr txBox="1"/>
            <p:nvPr/>
          </p:nvSpPr>
          <p:spPr>
            <a:xfrm>
              <a:off x="971103" y="3491024"/>
              <a:ext cx="70458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800" b="1" dirty="0" err="1">
                  <a:solidFill>
                    <a:srgbClr val="00B050"/>
                  </a:solidFill>
                </a:rPr>
                <a:t>Kaplan</a:t>
              </a:r>
              <a:r>
                <a:rPr lang="ru-RU" sz="2800" b="1" dirty="0">
                  <a:solidFill>
                    <a:srgbClr val="00B050"/>
                  </a:solidFill>
                </a:rPr>
                <a:t> </a:t>
              </a:r>
              <a:r>
                <a:rPr lang="ru-RU" sz="2800" b="1" dirty="0" err="1">
                  <a:solidFill>
                    <a:srgbClr val="00B050"/>
                  </a:solidFill>
                </a:rPr>
                <a:t>Self-Test</a:t>
              </a:r>
              <a:r>
                <a:rPr lang="ru-RU" sz="2800" b="1" dirty="0">
                  <a:solidFill>
                    <a:srgbClr val="00B050"/>
                  </a:solidFill>
                </a:rPr>
                <a:t> (бывший </a:t>
              </a:r>
              <a:r>
                <a:rPr lang="ru-RU" sz="2800" b="1" dirty="0" err="1">
                  <a:solidFill>
                    <a:srgbClr val="00B050"/>
                  </a:solidFill>
                </a:rPr>
                <a:t>Transcender</a:t>
              </a:r>
              <a:r>
                <a:rPr lang="ru-RU" sz="2800" b="1" dirty="0">
                  <a:solidFill>
                    <a:srgbClr val="00B050"/>
                  </a:solidFill>
                </a:rPr>
                <a:t>)</a:t>
              </a:r>
              <a:endParaRPr lang="en-US" sz="4400" b="1" dirty="0">
                <a:solidFill>
                  <a:srgbClr val="00B050"/>
                </a:solidFill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8E0D0C6-4F4E-4FC0-8A49-278C48B5F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721" y="2727753"/>
            <a:ext cx="3250794" cy="3326984"/>
          </a:xfrm>
          <a:prstGeom prst="rect">
            <a:avLst/>
          </a:prstGeom>
          <a:effectLst>
            <a:glow rad="228600">
              <a:schemeClr val="accent6"/>
            </a:glow>
          </a:effectLst>
        </p:spPr>
      </p:pic>
    </p:spTree>
    <p:extLst>
      <p:ext uri="{BB962C8B-B14F-4D97-AF65-F5344CB8AC3E}">
        <p14:creationId xmlns:p14="http://schemas.microsoft.com/office/powerpoint/2010/main" val="643637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38DA51A-1FFD-4F01-92A0-BF1EEF3D9D68}"/>
              </a:ext>
            </a:extLst>
          </p:cNvPr>
          <p:cNvGrpSpPr/>
          <p:nvPr/>
        </p:nvGrpSpPr>
        <p:grpSpPr>
          <a:xfrm>
            <a:off x="1029659" y="1047290"/>
            <a:ext cx="9071272" cy="4300885"/>
            <a:chOff x="1029659" y="1047290"/>
            <a:chExt cx="9071272" cy="430088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76EF8DC4-28AA-4A90-AA11-44E879C6C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29659" y="1047290"/>
              <a:ext cx="2929093" cy="4300885"/>
            </a:xfrm>
            <a:prstGeom prst="rect">
              <a:avLst/>
            </a:prstGeom>
            <a:effectLst>
              <a:softEdge rad="76200"/>
            </a:effec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4F48E9E-369F-40ED-A711-3B1A3B3C1F1F}"/>
                </a:ext>
              </a:extLst>
            </p:cNvPr>
            <p:cNvSpPr/>
            <p:nvPr/>
          </p:nvSpPr>
          <p:spPr>
            <a:xfrm>
              <a:off x="4297715" y="1047290"/>
              <a:ext cx="58032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hlinkClick r:id="rId3"/>
                </a:rPr>
                <a:t>https://enthuware.com/java-certification-mock-exams/oracle-certified-professional/java-se-8-1z0-809</a:t>
              </a:r>
              <a:r>
                <a:rPr lang="en-US" dirty="0"/>
                <a:t>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321F363-31B5-46F2-8347-27545323B23B}"/>
              </a:ext>
            </a:extLst>
          </p:cNvPr>
          <p:cNvGrpSpPr/>
          <p:nvPr/>
        </p:nvGrpSpPr>
        <p:grpSpPr>
          <a:xfrm>
            <a:off x="5773485" y="3053719"/>
            <a:ext cx="4253024" cy="3895518"/>
            <a:chOff x="5773485" y="3053719"/>
            <a:chExt cx="4253024" cy="3895518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ADF6F-6760-47EC-A22B-E612EA8F474F}"/>
                </a:ext>
              </a:extLst>
            </p:cNvPr>
            <p:cNvGrpSpPr/>
            <p:nvPr/>
          </p:nvGrpSpPr>
          <p:grpSpPr>
            <a:xfrm>
              <a:off x="5773485" y="3053719"/>
              <a:ext cx="4253024" cy="1390690"/>
              <a:chOff x="5773485" y="3053719"/>
              <a:chExt cx="4253024" cy="1390690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6882F4B-5952-42CB-9D21-48D88E46FAB9}"/>
                  </a:ext>
                </a:extLst>
              </p:cNvPr>
              <p:cNvSpPr/>
              <p:nvPr/>
            </p:nvSpPr>
            <p:spPr>
              <a:xfrm>
                <a:off x="5773485" y="3053719"/>
                <a:ext cx="4253024" cy="1390690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2"/>
                </a:solidFill>
              </a:ln>
              <a:effectLst>
                <a:glow rad="393700">
                  <a:schemeClr val="accent2">
                    <a:lumMod val="60000"/>
                    <a:lumOff val="40000"/>
                  </a:schemeClr>
                </a:glow>
                <a:softEdge rad="215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err="1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68687A-5511-4E1A-AD27-5E4BCBA35F72}"/>
                  </a:ext>
                </a:extLst>
              </p:cNvPr>
              <p:cNvSpPr txBox="1"/>
              <p:nvPr/>
            </p:nvSpPr>
            <p:spPr>
              <a:xfrm>
                <a:off x="6092462" y="3413051"/>
                <a:ext cx="366728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5400" dirty="0" err="1">
                    <a:solidFill>
                      <a:srgbClr val="FF0000"/>
                    </a:solidFill>
                    <a:latin typeface="Segoe Script" panose="030B0504020000000003" pitchFamily="66" charset="0"/>
                  </a:rPr>
                  <a:t>Whizlabs</a:t>
                </a:r>
                <a:endParaRPr lang="en-US" sz="5400" dirty="0">
                  <a:solidFill>
                    <a:srgbClr val="FF0000"/>
                  </a:solidFill>
                  <a:latin typeface="Segoe Script" panose="030B0504020000000003" pitchFamily="66" charset="0"/>
                </a:endParaRPr>
              </a:p>
            </p:txBody>
          </p:sp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D7494B1-1329-401E-93A4-6DC2D00B6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41042" y="4193682"/>
              <a:ext cx="2869841" cy="2755555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FBD99A2-DD46-4DD4-BA1A-B2FC4FFF1749}"/>
              </a:ext>
            </a:extLst>
          </p:cNvPr>
          <p:cNvSpPr txBox="1"/>
          <p:nvPr/>
        </p:nvSpPr>
        <p:spPr>
          <a:xfrm>
            <a:off x="2742325" y="3053719"/>
            <a:ext cx="128654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rgbClr val="92D050"/>
                </a:solidFill>
                <a:sym typeface="Wingdings" panose="05000000000000000000" pitchFamily="2" charset="2"/>
              </a:rPr>
              <a:t></a:t>
            </a:r>
            <a:endParaRPr lang="en-US" sz="19900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1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94FAAC6-03EF-4E20-9811-D5CD3FE1A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6" y="202520"/>
            <a:ext cx="3568995" cy="866050"/>
          </a:xfrm>
        </p:spPr>
        <p:txBody>
          <a:bodyPr/>
          <a:lstStyle/>
          <a:p>
            <a:pPr algn="l"/>
            <a:r>
              <a:rPr lang="en-US" dirty="0"/>
              <a:t>YouTube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D1CAFFF-EA84-45B3-A62C-D878D36AE484}"/>
              </a:ext>
            </a:extLst>
          </p:cNvPr>
          <p:cNvGrpSpPr/>
          <p:nvPr/>
        </p:nvGrpSpPr>
        <p:grpSpPr>
          <a:xfrm>
            <a:off x="1162495" y="1658679"/>
            <a:ext cx="4102175" cy="2274785"/>
            <a:chOff x="609600" y="1658679"/>
            <a:chExt cx="4102175" cy="227478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1C2D454-5760-4E98-BBE6-9D21D4E6B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" y="1658679"/>
              <a:ext cx="4102175" cy="1575533"/>
            </a:xfrm>
            <a:prstGeom prst="rect">
              <a:avLst/>
            </a:prstGeom>
            <a:effectLst>
              <a:softEdge rad="76200"/>
            </a:effec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8E7A200-075F-4B10-A4D2-BC24B1FB472D}"/>
                </a:ext>
              </a:extLst>
            </p:cNvPr>
            <p:cNvSpPr txBox="1"/>
            <p:nvPr/>
          </p:nvSpPr>
          <p:spPr>
            <a:xfrm>
              <a:off x="978194" y="3410244"/>
              <a:ext cx="32110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Stuart Marks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E07C431-E769-4CD5-832F-212E764E31C5}"/>
              </a:ext>
            </a:extLst>
          </p:cNvPr>
          <p:cNvGrpSpPr/>
          <p:nvPr/>
        </p:nvGrpSpPr>
        <p:grpSpPr>
          <a:xfrm>
            <a:off x="1162495" y="4226459"/>
            <a:ext cx="4102175" cy="2304899"/>
            <a:chOff x="609600" y="4226459"/>
            <a:chExt cx="4102175" cy="230489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A3067EB-E527-47B8-8078-87027D031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" y="4226459"/>
              <a:ext cx="4102175" cy="1572363"/>
            </a:xfrm>
            <a:prstGeom prst="rect">
              <a:avLst/>
            </a:prstGeom>
            <a:effectLst>
              <a:softEdge rad="76200"/>
            </a:effec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924C9DD-CBB8-498E-B21E-FA8BBEF537F3}"/>
                </a:ext>
              </a:extLst>
            </p:cNvPr>
            <p:cNvSpPr txBox="1"/>
            <p:nvPr/>
          </p:nvSpPr>
          <p:spPr>
            <a:xfrm>
              <a:off x="981736" y="6008138"/>
              <a:ext cx="32110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Brian Goetz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1DA934A-3FDE-4380-A08D-C172A2155DD2}"/>
              </a:ext>
            </a:extLst>
          </p:cNvPr>
          <p:cNvGrpSpPr/>
          <p:nvPr/>
        </p:nvGrpSpPr>
        <p:grpSpPr>
          <a:xfrm>
            <a:off x="6865852" y="1658679"/>
            <a:ext cx="3575321" cy="2293541"/>
            <a:chOff x="6865852" y="1658679"/>
            <a:chExt cx="3575321" cy="229354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90C2715-5C1C-4908-984F-3DFC65E93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65852" y="1658679"/>
              <a:ext cx="3575321" cy="1597739"/>
            </a:xfrm>
            <a:prstGeom prst="rect">
              <a:avLst/>
            </a:prstGeom>
            <a:effectLst>
              <a:softEdge rad="76200"/>
            </a:effec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5F46FA-17C1-4A1D-9A4A-3F117663F924}"/>
                </a:ext>
              </a:extLst>
            </p:cNvPr>
            <p:cNvSpPr txBox="1"/>
            <p:nvPr/>
          </p:nvSpPr>
          <p:spPr>
            <a:xfrm>
              <a:off x="7047995" y="3429000"/>
              <a:ext cx="32110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Joshua Bloch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D273E56-A46D-4A9F-8D0D-4476ACDADBAB}"/>
              </a:ext>
            </a:extLst>
          </p:cNvPr>
          <p:cNvGrpSpPr/>
          <p:nvPr/>
        </p:nvGrpSpPr>
        <p:grpSpPr>
          <a:xfrm>
            <a:off x="6770852" y="4099544"/>
            <a:ext cx="3765318" cy="2353915"/>
            <a:chOff x="6770852" y="4099544"/>
            <a:chExt cx="3765318" cy="235391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61B5A25-E3FF-4BF6-A72F-9B16B88CA6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65852" y="4099544"/>
              <a:ext cx="3575321" cy="1699278"/>
            </a:xfrm>
            <a:prstGeom prst="rect">
              <a:avLst/>
            </a:prstGeom>
            <a:effectLst>
              <a:softEdge rad="76200"/>
            </a:effec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2945A2C-44AA-4C60-934B-D45DCC4C3D5D}"/>
                </a:ext>
              </a:extLst>
            </p:cNvPr>
            <p:cNvSpPr txBox="1"/>
            <p:nvPr/>
          </p:nvSpPr>
          <p:spPr>
            <a:xfrm>
              <a:off x="6770852" y="5930239"/>
              <a:ext cx="37653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Venkat Subramaniam</a:t>
              </a:r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CD92AF02-3916-4179-98C0-011A2C6D5ADF}"/>
              </a:ext>
            </a:extLst>
          </p:cNvPr>
          <p:cNvSpPr txBox="1">
            <a:spLocks/>
          </p:cNvSpPr>
          <p:nvPr/>
        </p:nvSpPr>
        <p:spPr>
          <a:xfrm>
            <a:off x="6131448" y="195929"/>
            <a:ext cx="3568995" cy="8660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480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: </a:t>
            </a:r>
            <a:r>
              <a:rPr lang="ru-RU" dirty="0"/>
              <a:t>доклады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3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9B3911-5B4E-410A-9617-6AA28CA6868C}"/>
              </a:ext>
            </a:extLst>
          </p:cNvPr>
          <p:cNvSpPr txBox="1"/>
          <p:nvPr/>
        </p:nvSpPr>
        <p:spPr>
          <a:xfrm>
            <a:off x="620232" y="1743739"/>
            <a:ext cx="109515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dirty="0"/>
              <a:t>Основной ресурс нашего курса:</a:t>
            </a:r>
            <a:endParaRPr lang="en-US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07AE05-7C1A-42EA-A2CA-F80B84255B40}"/>
              </a:ext>
            </a:extLst>
          </p:cNvPr>
          <p:cNvSpPr txBox="1"/>
          <p:nvPr/>
        </p:nvSpPr>
        <p:spPr>
          <a:xfrm>
            <a:off x="1375143" y="3327992"/>
            <a:ext cx="9441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hlinkClick r:id="rId2"/>
              </a:rPr>
              <a:t>http</a:t>
            </a:r>
            <a:r>
              <a:rPr lang="ru-RU" sz="2800" u="sng" dirty="0">
                <a:hlinkClick r:id="rId2"/>
              </a:rPr>
              <a:t>://</a:t>
            </a:r>
            <a:r>
              <a:rPr lang="en-US" sz="2800" u="sng" dirty="0" err="1">
                <a:hlinkClick r:id="rId2"/>
              </a:rPr>
              <a:t>igor</a:t>
            </a:r>
            <a:r>
              <a:rPr lang="ru-RU" sz="2800" u="sng" dirty="0">
                <a:hlinkClick r:id="rId2"/>
              </a:rPr>
              <a:t>.</a:t>
            </a:r>
            <a:r>
              <a:rPr lang="en-US" sz="2800" u="sng" dirty="0">
                <a:hlinkClick r:id="rId2"/>
              </a:rPr>
              <a:t>host</a:t>
            </a:r>
            <a:r>
              <a:rPr lang="ru-RU" sz="2800" u="sng" dirty="0">
                <a:hlinkClick r:id="rId2"/>
              </a:rPr>
              <a:t>/</a:t>
            </a:r>
            <a:r>
              <a:rPr lang="en-US" sz="2800" u="sng" dirty="0">
                <a:hlinkClick r:id="rId2"/>
              </a:rPr>
              <a:t>index</a:t>
            </a:r>
            <a:r>
              <a:rPr lang="ru-RU" sz="2800" u="sng" dirty="0">
                <a:hlinkClick r:id="rId2"/>
              </a:rPr>
              <a:t>.</a:t>
            </a:r>
            <a:r>
              <a:rPr lang="en-US" sz="2800" u="sng" dirty="0">
                <a:hlinkClick r:id="rId2"/>
              </a:rPr>
              <a:t>php</a:t>
            </a:r>
            <a:r>
              <a:rPr lang="ru-RU" sz="2800" u="sng" dirty="0">
                <a:hlinkClick r:id="rId2"/>
              </a:rPr>
              <a:t>/</a:t>
            </a:r>
            <a:r>
              <a:rPr lang="en-US" sz="2800" u="sng" dirty="0" err="1">
                <a:hlinkClick r:id="rId2"/>
              </a:rPr>
              <a:t>ocp</a:t>
            </a:r>
            <a:r>
              <a:rPr lang="ru-RU" sz="2800" u="sng" dirty="0">
                <a:hlinkClick r:id="rId2"/>
              </a:rPr>
              <a:t>-</a:t>
            </a:r>
            <a:r>
              <a:rPr lang="en-US" sz="2800" u="sng" dirty="0">
                <a:hlinkClick r:id="rId2"/>
              </a:rPr>
              <a:t>exam</a:t>
            </a:r>
            <a:r>
              <a:rPr lang="ru-RU" sz="2800" u="sng" dirty="0">
                <a:hlinkClick r:id="rId2"/>
              </a:rPr>
              <a:t>-</a:t>
            </a:r>
            <a:r>
              <a:rPr lang="en-US" sz="2800" u="sng" dirty="0">
                <a:hlinkClick r:id="rId2"/>
              </a:rPr>
              <a:t>preparation</a:t>
            </a:r>
            <a:r>
              <a:rPr lang="ru-RU" sz="2800" u="sng" dirty="0">
                <a:hlinkClick r:id="rId2"/>
              </a:rPr>
              <a:t>-1</a:t>
            </a:r>
            <a:r>
              <a:rPr lang="en-US" sz="2800" u="sng" dirty="0">
                <a:hlinkClick r:id="rId2"/>
              </a:rPr>
              <a:t>z</a:t>
            </a:r>
            <a:r>
              <a:rPr lang="ru-RU" sz="2800" u="sng" dirty="0">
                <a:hlinkClick r:id="rId2"/>
              </a:rPr>
              <a:t>0-809/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25107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79C70FD-A5C4-43F7-AE4C-170E8B6105BC}"/>
              </a:ext>
            </a:extLst>
          </p:cNvPr>
          <p:cNvGrpSpPr/>
          <p:nvPr/>
        </p:nvGrpSpPr>
        <p:grpSpPr>
          <a:xfrm>
            <a:off x="347330" y="1041990"/>
            <a:ext cx="11795054" cy="5805377"/>
            <a:chOff x="347330" y="1052623"/>
            <a:chExt cx="11795054" cy="580537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7372A50-1A46-45E9-9A55-4E45784519E6}"/>
                </a:ext>
              </a:extLst>
            </p:cNvPr>
            <p:cNvSpPr txBox="1"/>
            <p:nvPr/>
          </p:nvSpPr>
          <p:spPr>
            <a:xfrm>
              <a:off x="5613993" y="2967335"/>
              <a:ext cx="652839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/>
                <a:t>Surprise, surprise…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7E7918A-EBE9-47EB-9A19-D26FB635E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7330" y="1052623"/>
              <a:ext cx="7000309" cy="5805377"/>
            </a:xfrm>
            <a:prstGeom prst="rect">
              <a:avLst/>
            </a:prstGeom>
            <a:effectLst>
              <a:softEdge rad="127000"/>
            </a:effectLst>
          </p:spPr>
        </p:pic>
      </p:grpSp>
    </p:spTree>
    <p:extLst>
      <p:ext uri="{BB962C8B-B14F-4D97-AF65-F5344CB8AC3E}">
        <p14:creationId xmlns:p14="http://schemas.microsoft.com/office/powerpoint/2010/main" val="227494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  <a:extLst>
              <a:ext uri="{FF2B5EF4-FFF2-40B4-BE49-F238E27FC236}">
                <a16:creationId xmlns:a16="http://schemas.microsoft.com/office/drawing/2014/main" id="{1B0280EB-7ECA-4057-8955-3DAB8CBDA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408" y="0"/>
            <a:ext cx="94731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114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76D834-FEFF-40DC-848C-668B9AB01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871180"/>
            <a:ext cx="5014153" cy="2920902"/>
          </a:xfrm>
          <a:prstGeom prst="rect">
            <a:avLst/>
          </a:prstGeom>
          <a:effectLst>
            <a:softEdge rad="7620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8799AE-22C6-45DD-A7E5-781212F55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264" y="871180"/>
            <a:ext cx="3581900" cy="5115639"/>
          </a:xfrm>
          <a:prstGeom prst="rect">
            <a:avLst/>
          </a:prstGeom>
          <a:effectLst>
            <a:softEdge rad="762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0E717B-448B-4309-AC17-985A8573B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847" y="4150429"/>
            <a:ext cx="10993603" cy="1357235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6738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1F0130-FB46-4D8E-8739-F2C89A4D8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940" y="588"/>
            <a:ext cx="10286119" cy="6857412"/>
          </a:xfrm>
          <a:prstGeom prst="rect">
            <a:avLst/>
          </a:prstGeom>
          <a:effectLst>
            <a:softEdge rad="419100"/>
          </a:effectLst>
        </p:spPr>
      </p:pic>
    </p:spTree>
    <p:extLst>
      <p:ext uri="{BB962C8B-B14F-4D97-AF65-F5344CB8AC3E}">
        <p14:creationId xmlns:p14="http://schemas.microsoft.com/office/powerpoint/2010/main" val="140448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D4996B1C-822B-4E3C-AACE-0A5F455FB6CC}"/>
              </a:ext>
            </a:extLst>
          </p:cNvPr>
          <p:cNvGrpSpPr/>
          <p:nvPr/>
        </p:nvGrpSpPr>
        <p:grpSpPr>
          <a:xfrm>
            <a:off x="606056" y="1297171"/>
            <a:ext cx="11132288" cy="3965947"/>
            <a:chOff x="606056" y="712381"/>
            <a:chExt cx="11132288" cy="396594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E9A66C-54B8-4890-A7BF-CD3CD336038C}"/>
                </a:ext>
              </a:extLst>
            </p:cNvPr>
            <p:cNvSpPr txBox="1"/>
            <p:nvPr/>
          </p:nvSpPr>
          <p:spPr>
            <a:xfrm>
              <a:off x="606056" y="712381"/>
              <a:ext cx="111322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400" b="1" dirty="0"/>
                <a:t>Официальная страница </a:t>
              </a:r>
              <a:r>
                <a:rPr lang="en-US" sz="2400" b="1" dirty="0"/>
                <a:t>OCP-</a:t>
              </a:r>
              <a:r>
                <a:rPr lang="ru-RU" sz="2400" b="1" dirty="0"/>
                <a:t>экзамена</a:t>
              </a:r>
            </a:p>
            <a:p>
              <a:pPr lvl="1"/>
              <a:r>
                <a:rPr lang="en-US" sz="2400" dirty="0">
                  <a:hlinkClick r:id="rId2"/>
                </a:rPr>
                <a:t>https://education.oracle.com/java-se-8-programmer-ii/pexam_1Z0-809</a:t>
              </a:r>
              <a:endParaRPr lang="en-US" sz="2400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F96B317-89B9-4D26-88D8-CDD2208784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21954" y="2070549"/>
              <a:ext cx="9163446" cy="2607779"/>
            </a:xfrm>
            <a:prstGeom prst="rect">
              <a:avLst/>
            </a:prstGeom>
            <a:effectLst>
              <a:softEdge rad="101600"/>
            </a:effectLst>
          </p:spPr>
        </p:pic>
      </p:grpSp>
    </p:spTree>
    <p:extLst>
      <p:ext uri="{BB962C8B-B14F-4D97-AF65-F5344CB8AC3E}">
        <p14:creationId xmlns:p14="http://schemas.microsoft.com/office/powerpoint/2010/main" val="71656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F8920-3B04-4BD6-A5E5-EF2A133A4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02014"/>
            <a:ext cx="10972800" cy="866553"/>
          </a:xfrm>
        </p:spPr>
        <p:txBody>
          <a:bodyPr/>
          <a:lstStyle/>
          <a:p>
            <a:r>
              <a:rPr lang="en-US" dirty="0"/>
              <a:t>56 </a:t>
            </a:r>
            <a:r>
              <a:rPr lang="ru-RU" dirty="0"/>
              <a:t>тем в 12 группах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E6B509-733B-42F4-96E3-853285BB8CFB}"/>
              </a:ext>
            </a:extLst>
          </p:cNvPr>
          <p:cNvSpPr txBox="1"/>
          <p:nvPr/>
        </p:nvSpPr>
        <p:spPr>
          <a:xfrm>
            <a:off x="609600" y="1392863"/>
            <a:ext cx="1113937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Java Class Design</a:t>
            </a:r>
            <a:r>
              <a:rPr lang="en-US" b="1" dirty="0"/>
              <a:t> 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Implement encapsulation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Implement inheritance including visibility modifiers and composition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Implement polymorphism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Override </a:t>
            </a:r>
            <a:r>
              <a:rPr lang="en-US" b="1" dirty="0" err="1"/>
              <a:t>hashCode</a:t>
            </a:r>
            <a:r>
              <a:rPr lang="en-US" b="1" dirty="0"/>
              <a:t>()</a:t>
            </a:r>
            <a:r>
              <a:rPr lang="en-US" dirty="0"/>
              <a:t>, </a:t>
            </a:r>
            <a:r>
              <a:rPr lang="en-US" b="1" dirty="0"/>
              <a:t>equals()</a:t>
            </a:r>
            <a:r>
              <a:rPr lang="en-US" dirty="0"/>
              <a:t>, and </a:t>
            </a:r>
            <a:r>
              <a:rPr lang="en-US" b="1" dirty="0" err="1"/>
              <a:t>toString</a:t>
            </a:r>
            <a:r>
              <a:rPr lang="en-US" b="1" dirty="0"/>
              <a:t>()</a:t>
            </a:r>
            <a:r>
              <a:rPr lang="en-US" dirty="0"/>
              <a:t> methods from </a:t>
            </a:r>
            <a:r>
              <a:rPr lang="en-US" b="1" dirty="0"/>
              <a:t>Object</a:t>
            </a:r>
            <a:r>
              <a:rPr lang="en-US" dirty="0"/>
              <a:t> class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and use singleton classes and immutable classes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code that uses static keyword on initialize blocks, variables, methods, and classes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9C7E18-1C0F-45AB-B302-E139C86E944E}"/>
              </a:ext>
            </a:extLst>
          </p:cNvPr>
          <p:cNvSpPr txBox="1"/>
          <p:nvPr/>
        </p:nvSpPr>
        <p:spPr>
          <a:xfrm>
            <a:off x="602511" y="4022651"/>
            <a:ext cx="114335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Advanced Java Class Design</a:t>
            </a:r>
            <a:r>
              <a:rPr lang="en-US" b="1" dirty="0"/>
              <a:t> 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code that uses abstract classes and methods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code that uses the </a:t>
            </a:r>
            <a:r>
              <a:rPr lang="en-US" b="1" dirty="0"/>
              <a:t>final</a:t>
            </a:r>
            <a:r>
              <a:rPr lang="en-US" dirty="0"/>
              <a:t> keyword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inner classes including static inner class, local class, nested class, and anonymous inner class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enumerated types including methods, and constructors in an </a:t>
            </a:r>
            <a:r>
              <a:rPr lang="en-US" dirty="0" err="1"/>
              <a:t>enum</a:t>
            </a:r>
            <a:r>
              <a:rPr lang="en-US" dirty="0"/>
              <a:t> type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code that declares, implements and/or extends interfaces and use the </a:t>
            </a:r>
            <a:r>
              <a:rPr lang="en-US" b="1" dirty="0"/>
              <a:t>@Override</a:t>
            </a:r>
            <a:r>
              <a:rPr lang="en-US" dirty="0"/>
              <a:t> annotation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and use Lambda expressions</a:t>
            </a:r>
          </a:p>
        </p:txBody>
      </p:sp>
    </p:spTree>
    <p:extLst>
      <p:ext uri="{BB962C8B-B14F-4D97-AF65-F5344CB8AC3E}">
        <p14:creationId xmlns:p14="http://schemas.microsoft.com/office/powerpoint/2010/main" val="423685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A5F378-E4AF-43A4-AA16-51B5EF987765}"/>
              </a:ext>
            </a:extLst>
          </p:cNvPr>
          <p:cNvSpPr txBox="1"/>
          <p:nvPr/>
        </p:nvSpPr>
        <p:spPr>
          <a:xfrm>
            <a:off x="609600" y="1148315"/>
            <a:ext cx="11139377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Generics and Collections</a:t>
            </a:r>
            <a:r>
              <a:rPr lang="en-US" b="1" dirty="0"/>
              <a:t> 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and use a generic class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and use </a:t>
            </a:r>
            <a:r>
              <a:rPr lang="en-US" b="1" dirty="0" err="1"/>
              <a:t>ArrayList</a:t>
            </a:r>
            <a:r>
              <a:rPr lang="en-US" dirty="0"/>
              <a:t>, </a:t>
            </a:r>
            <a:r>
              <a:rPr lang="en-US" b="1" dirty="0" err="1"/>
              <a:t>TreeSet</a:t>
            </a:r>
            <a:r>
              <a:rPr lang="en-US" dirty="0"/>
              <a:t>, </a:t>
            </a:r>
            <a:r>
              <a:rPr lang="en-US" b="1" dirty="0" err="1"/>
              <a:t>TreeMap</a:t>
            </a:r>
            <a:r>
              <a:rPr lang="en-US" dirty="0"/>
              <a:t>, and </a:t>
            </a:r>
            <a:r>
              <a:rPr lang="en-US" b="1" dirty="0" err="1"/>
              <a:t>ArrayDeque</a:t>
            </a:r>
            <a:r>
              <a:rPr lang="en-US" dirty="0"/>
              <a:t>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 err="1"/>
              <a:t>java.util.Comparator</a:t>
            </a:r>
            <a:r>
              <a:rPr lang="en-US" dirty="0"/>
              <a:t> and </a:t>
            </a:r>
            <a:r>
              <a:rPr lang="en-US" b="1" dirty="0" err="1"/>
              <a:t>java.lang.Comparable</a:t>
            </a:r>
            <a:r>
              <a:rPr lang="en-US" dirty="0"/>
              <a:t> interfaces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Collections, Streams and Filters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Iterate using </a:t>
            </a:r>
            <a:r>
              <a:rPr lang="en-US" b="1" dirty="0" err="1"/>
              <a:t>forEach</a:t>
            </a:r>
            <a:r>
              <a:rPr lang="en-US" b="1" dirty="0"/>
              <a:t>()</a:t>
            </a:r>
            <a:r>
              <a:rPr lang="en-US" dirty="0"/>
              <a:t> methods of </a:t>
            </a:r>
            <a:r>
              <a:rPr lang="en-US" b="1" dirty="0"/>
              <a:t>Stream</a:t>
            </a:r>
            <a:r>
              <a:rPr lang="en-US" dirty="0"/>
              <a:t>s and </a:t>
            </a:r>
            <a:r>
              <a:rPr lang="en-US" b="1" dirty="0"/>
              <a:t>List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Describe </a:t>
            </a:r>
            <a:r>
              <a:rPr lang="en-US" b="1" dirty="0"/>
              <a:t>Stream</a:t>
            </a:r>
            <a:r>
              <a:rPr lang="en-US" dirty="0"/>
              <a:t> interface and </a:t>
            </a:r>
            <a:r>
              <a:rPr lang="en-US" b="1" dirty="0"/>
              <a:t>Stream</a:t>
            </a:r>
            <a:r>
              <a:rPr lang="en-US" dirty="0"/>
              <a:t> pipeline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Filter a collection by using lambda expressions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method references with </a:t>
            </a:r>
            <a:r>
              <a:rPr lang="en-US" b="1" dirty="0"/>
              <a:t>Stream</a:t>
            </a:r>
            <a:r>
              <a:rPr lang="en-US" dirty="0"/>
              <a:t>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05041C-CCD1-4DCD-B913-B564CB622D40}"/>
              </a:ext>
            </a:extLst>
          </p:cNvPr>
          <p:cNvSpPr txBox="1"/>
          <p:nvPr/>
        </p:nvSpPr>
        <p:spPr>
          <a:xfrm>
            <a:off x="602511" y="4054556"/>
            <a:ext cx="1143354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Lambda Built-in Functional Interfaces 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 the built-in interfaces included in the </a:t>
            </a:r>
            <a:r>
              <a:rPr lang="en-US" b="1" dirty="0" err="1"/>
              <a:t>java.util.function</a:t>
            </a:r>
            <a:r>
              <a:rPr lang="en-US" dirty="0"/>
              <a:t> package such as </a:t>
            </a:r>
            <a:r>
              <a:rPr lang="en-US" b="1" dirty="0"/>
              <a:t>Predicate</a:t>
            </a:r>
            <a:r>
              <a:rPr lang="en-US" dirty="0"/>
              <a:t>, </a:t>
            </a:r>
            <a:r>
              <a:rPr lang="en-US" b="1" dirty="0"/>
              <a:t>Consumer</a:t>
            </a:r>
            <a:r>
              <a:rPr lang="en-US" dirty="0"/>
              <a:t>, </a:t>
            </a:r>
            <a:r>
              <a:rPr lang="en-US" b="1" dirty="0"/>
              <a:t>Function</a:t>
            </a:r>
            <a:r>
              <a:rPr lang="en-US" dirty="0"/>
              <a:t>, and </a:t>
            </a:r>
            <a:r>
              <a:rPr lang="en-US" b="1" dirty="0"/>
              <a:t>Supplier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code that uses primitive versions of functional interfaces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code that uses binary versions of functional interfaces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code that uses the </a:t>
            </a:r>
            <a:r>
              <a:rPr lang="en-US" b="1" dirty="0" err="1"/>
              <a:t>UnaryOperator</a:t>
            </a:r>
            <a:r>
              <a:rPr lang="en-US" dirty="0"/>
              <a:t> interface</a:t>
            </a:r>
          </a:p>
        </p:txBody>
      </p:sp>
    </p:spTree>
    <p:extLst>
      <p:ext uri="{BB962C8B-B14F-4D97-AF65-F5344CB8AC3E}">
        <p14:creationId xmlns:p14="http://schemas.microsoft.com/office/powerpoint/2010/main" val="426495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FB4B22-EC21-497E-A856-F4B501E9C504}"/>
              </a:ext>
            </a:extLst>
          </p:cNvPr>
          <p:cNvSpPr txBox="1"/>
          <p:nvPr/>
        </p:nvSpPr>
        <p:spPr>
          <a:xfrm>
            <a:off x="609600" y="903764"/>
            <a:ext cx="1113937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Java Stream API 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code to extract data from an object using </a:t>
            </a:r>
            <a:r>
              <a:rPr lang="en-US" b="1" dirty="0"/>
              <a:t>peek()</a:t>
            </a:r>
            <a:r>
              <a:rPr lang="en-US" dirty="0"/>
              <a:t> and </a:t>
            </a:r>
            <a:r>
              <a:rPr lang="en-US" b="1" dirty="0"/>
              <a:t>map()</a:t>
            </a:r>
            <a:r>
              <a:rPr lang="en-US" dirty="0"/>
              <a:t> methods including primitive versions of the </a:t>
            </a:r>
            <a:r>
              <a:rPr lang="en-US" b="1" dirty="0"/>
              <a:t>map()</a:t>
            </a:r>
            <a:r>
              <a:rPr lang="en-US" dirty="0"/>
              <a:t> method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Search for data by using search methods of the </a:t>
            </a:r>
            <a:r>
              <a:rPr lang="en-US" b="1" dirty="0"/>
              <a:t>Stream</a:t>
            </a:r>
            <a:r>
              <a:rPr lang="en-US" dirty="0"/>
              <a:t> classes including </a:t>
            </a:r>
            <a:r>
              <a:rPr lang="en-US" b="1" dirty="0" err="1"/>
              <a:t>findFirst</a:t>
            </a:r>
            <a:r>
              <a:rPr lang="en-US" b="1" dirty="0"/>
              <a:t>()</a:t>
            </a:r>
            <a:r>
              <a:rPr lang="en-US" dirty="0"/>
              <a:t>, </a:t>
            </a:r>
            <a:r>
              <a:rPr lang="en-US" b="1" dirty="0" err="1"/>
              <a:t>findAny</a:t>
            </a:r>
            <a:r>
              <a:rPr lang="en-US" b="1" dirty="0"/>
              <a:t>()</a:t>
            </a:r>
            <a:r>
              <a:rPr lang="en-US" dirty="0"/>
              <a:t>, </a:t>
            </a:r>
            <a:r>
              <a:rPr lang="en-US" b="1" dirty="0" err="1"/>
              <a:t>anyMatch</a:t>
            </a:r>
            <a:r>
              <a:rPr lang="en-US" b="1" dirty="0"/>
              <a:t>()</a:t>
            </a:r>
            <a:r>
              <a:rPr lang="en-US" dirty="0"/>
              <a:t>, </a:t>
            </a:r>
            <a:r>
              <a:rPr lang="en-US" b="1" dirty="0" err="1"/>
              <a:t>allMatch</a:t>
            </a:r>
            <a:r>
              <a:rPr lang="en-US" b="1" dirty="0"/>
              <a:t>()</a:t>
            </a:r>
            <a:r>
              <a:rPr lang="en-US" dirty="0"/>
              <a:t>, </a:t>
            </a:r>
            <a:r>
              <a:rPr lang="en-US" b="1" dirty="0" err="1"/>
              <a:t>noneMatch</a:t>
            </a:r>
            <a:r>
              <a:rPr lang="en-US" b="1" dirty="0"/>
              <a:t>()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code that uses the </a:t>
            </a:r>
            <a:r>
              <a:rPr lang="en-US" b="1" dirty="0"/>
              <a:t>Optional</a:t>
            </a:r>
            <a:r>
              <a:rPr lang="en-US" dirty="0"/>
              <a:t> class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code that uses </a:t>
            </a:r>
            <a:r>
              <a:rPr lang="en-US" b="1" dirty="0"/>
              <a:t>Stream</a:t>
            </a:r>
            <a:r>
              <a:rPr lang="en-US" dirty="0"/>
              <a:t> data methods and calculation methods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Sort a collection using </a:t>
            </a:r>
            <a:r>
              <a:rPr lang="en-US" b="1" dirty="0"/>
              <a:t>Stream</a:t>
            </a:r>
            <a:r>
              <a:rPr lang="en-US" dirty="0"/>
              <a:t> API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Save results to a collection using the collect method and group/partition data using the </a:t>
            </a:r>
            <a:r>
              <a:rPr lang="en-US" b="1" dirty="0"/>
              <a:t>Collectors</a:t>
            </a:r>
            <a:r>
              <a:rPr lang="en-US" dirty="0"/>
              <a:t> class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 err="1"/>
              <a:t>flatMap</a:t>
            </a:r>
            <a:r>
              <a:rPr lang="en-US" b="1" dirty="0"/>
              <a:t>()</a:t>
            </a:r>
            <a:r>
              <a:rPr lang="en-US" dirty="0"/>
              <a:t> methods in the </a:t>
            </a:r>
            <a:r>
              <a:rPr lang="en-US" b="1" dirty="0"/>
              <a:t>Stream</a:t>
            </a:r>
            <a:r>
              <a:rPr lang="en-US" dirty="0"/>
              <a:t> API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9E652F-439B-401E-8FC0-64DFF23C0B93}"/>
              </a:ext>
            </a:extLst>
          </p:cNvPr>
          <p:cNvSpPr txBox="1"/>
          <p:nvPr/>
        </p:nvSpPr>
        <p:spPr>
          <a:xfrm>
            <a:off x="602511" y="4384167"/>
            <a:ext cx="1143354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Exceptions and Assertions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/>
              <a:t>try-catch</a:t>
            </a:r>
            <a:r>
              <a:rPr lang="en-US" dirty="0"/>
              <a:t> and </a:t>
            </a:r>
            <a:r>
              <a:rPr lang="en-US" b="1" dirty="0"/>
              <a:t>throw</a:t>
            </a:r>
            <a:r>
              <a:rPr lang="en-US" dirty="0"/>
              <a:t> statements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/>
              <a:t>catch</a:t>
            </a:r>
            <a:r>
              <a:rPr lang="en-US" dirty="0"/>
              <a:t>, multi-</a:t>
            </a:r>
            <a:r>
              <a:rPr lang="en-US" b="1" dirty="0"/>
              <a:t>catch</a:t>
            </a:r>
            <a:r>
              <a:rPr lang="en-US" dirty="0"/>
              <a:t>, and </a:t>
            </a:r>
            <a:r>
              <a:rPr lang="en-US" b="1" dirty="0"/>
              <a:t>finally</a:t>
            </a:r>
            <a:r>
              <a:rPr lang="en-US" dirty="0"/>
              <a:t> clauses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dirty="0" err="1"/>
              <a:t>Autoclose</a:t>
            </a:r>
            <a:r>
              <a:rPr lang="en-US" dirty="0"/>
              <a:t> resources with a try-with-resources statement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custom exceptions and Auto-closeable resources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Test invariants by using assertions</a:t>
            </a:r>
          </a:p>
        </p:txBody>
      </p:sp>
    </p:spTree>
    <p:extLst>
      <p:ext uri="{BB962C8B-B14F-4D97-AF65-F5344CB8AC3E}">
        <p14:creationId xmlns:p14="http://schemas.microsoft.com/office/powerpoint/2010/main" val="1988725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0A39016-3079-41FB-AD9B-A4B1CC57BF88}"/>
              </a:ext>
            </a:extLst>
          </p:cNvPr>
          <p:cNvSpPr txBox="1"/>
          <p:nvPr/>
        </p:nvSpPr>
        <p:spPr>
          <a:xfrm>
            <a:off x="609600" y="903764"/>
            <a:ext cx="1113937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Use Java SE 8 Date/Time API 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and manage date-based and time-based events including a combination of date and time into a single object using </a:t>
            </a:r>
            <a:r>
              <a:rPr lang="en-US" b="1" dirty="0" err="1"/>
              <a:t>LocalDate</a:t>
            </a:r>
            <a:r>
              <a:rPr lang="en-US" dirty="0"/>
              <a:t>, </a:t>
            </a:r>
            <a:r>
              <a:rPr lang="en-US" b="1" dirty="0" err="1"/>
              <a:t>LocalTime</a:t>
            </a:r>
            <a:r>
              <a:rPr lang="en-US" dirty="0"/>
              <a:t>, </a:t>
            </a:r>
            <a:r>
              <a:rPr lang="en-US" b="1" dirty="0" err="1"/>
              <a:t>LocalDateTime</a:t>
            </a:r>
            <a:r>
              <a:rPr lang="en-US" dirty="0"/>
              <a:t>, </a:t>
            </a:r>
            <a:r>
              <a:rPr lang="en-US" b="1" dirty="0"/>
              <a:t>Instant</a:t>
            </a:r>
            <a:r>
              <a:rPr lang="en-US" dirty="0"/>
              <a:t>, </a:t>
            </a:r>
            <a:r>
              <a:rPr lang="en-US" b="1" dirty="0"/>
              <a:t>Period</a:t>
            </a:r>
            <a:r>
              <a:rPr lang="en-US" dirty="0"/>
              <a:t>, and </a:t>
            </a:r>
            <a:r>
              <a:rPr lang="en-US" b="1" dirty="0"/>
              <a:t>Duration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Work with dates and times across </a:t>
            </a:r>
            <a:r>
              <a:rPr lang="en-US" dirty="0" err="1"/>
              <a:t>timezones</a:t>
            </a:r>
            <a:r>
              <a:rPr lang="en-US" dirty="0"/>
              <a:t> and manage changes resulting from daylight savings including </a:t>
            </a:r>
            <a:r>
              <a:rPr lang="en-US" b="1" dirty="0"/>
              <a:t>Format</a:t>
            </a:r>
            <a:r>
              <a:rPr lang="en-US" dirty="0"/>
              <a:t> date and times values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Define and create and manage date-based and time-based events using </a:t>
            </a:r>
            <a:r>
              <a:rPr lang="en-US" b="1" dirty="0"/>
              <a:t>Instant</a:t>
            </a:r>
            <a:r>
              <a:rPr lang="en-US" dirty="0"/>
              <a:t>, </a:t>
            </a:r>
            <a:r>
              <a:rPr lang="en-US" b="1" dirty="0"/>
              <a:t>Period</a:t>
            </a:r>
            <a:r>
              <a:rPr lang="en-US" dirty="0"/>
              <a:t>, </a:t>
            </a:r>
            <a:r>
              <a:rPr lang="en-US" b="1" dirty="0"/>
              <a:t>Duration</a:t>
            </a:r>
            <a:r>
              <a:rPr lang="en-US" dirty="0"/>
              <a:t>, and </a:t>
            </a:r>
            <a:r>
              <a:rPr lang="en-US" b="1" dirty="0" err="1"/>
              <a:t>TemporalUnit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EC682-F584-4DE7-93CE-158E1F553802}"/>
              </a:ext>
            </a:extLst>
          </p:cNvPr>
          <p:cNvSpPr txBox="1"/>
          <p:nvPr/>
        </p:nvSpPr>
        <p:spPr>
          <a:xfrm>
            <a:off x="602511" y="3320900"/>
            <a:ext cx="1143354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Java I/O Fundamentals</a:t>
            </a:r>
            <a:r>
              <a:rPr lang="en-US" b="1" dirty="0"/>
              <a:t> 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Read and write data from the console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 err="1"/>
              <a:t>BufferedReader</a:t>
            </a:r>
            <a:r>
              <a:rPr lang="en-US" dirty="0"/>
              <a:t>, </a:t>
            </a:r>
            <a:r>
              <a:rPr lang="en-US" b="1" dirty="0" err="1"/>
              <a:t>BufferedWriter</a:t>
            </a:r>
            <a:r>
              <a:rPr lang="en-US" dirty="0"/>
              <a:t>, </a:t>
            </a:r>
            <a:r>
              <a:rPr lang="en-US" b="1" dirty="0"/>
              <a:t>File</a:t>
            </a:r>
            <a:r>
              <a:rPr lang="en-US" dirty="0"/>
              <a:t>, </a:t>
            </a:r>
            <a:r>
              <a:rPr lang="en-US" b="1" dirty="0" err="1"/>
              <a:t>FileReader</a:t>
            </a:r>
            <a:r>
              <a:rPr lang="en-US" dirty="0"/>
              <a:t>, </a:t>
            </a:r>
            <a:r>
              <a:rPr lang="en-US" b="1" dirty="0" err="1"/>
              <a:t>FileWriter</a:t>
            </a:r>
            <a:r>
              <a:rPr lang="en-US" dirty="0"/>
              <a:t>, </a:t>
            </a:r>
            <a:r>
              <a:rPr lang="en-US" b="1" dirty="0" err="1"/>
              <a:t>FileInputStream</a:t>
            </a:r>
            <a:r>
              <a:rPr lang="en-US" dirty="0"/>
              <a:t>, </a:t>
            </a:r>
            <a:r>
              <a:rPr lang="en-US" b="1" dirty="0" err="1"/>
              <a:t>FileOutputStream</a:t>
            </a:r>
            <a:r>
              <a:rPr lang="en-US" dirty="0"/>
              <a:t>, </a:t>
            </a:r>
            <a:r>
              <a:rPr lang="en-US" b="1" dirty="0" err="1"/>
              <a:t>ObjectOutputStream</a:t>
            </a:r>
            <a:r>
              <a:rPr lang="en-US" dirty="0"/>
              <a:t>, </a:t>
            </a:r>
            <a:r>
              <a:rPr lang="en-US" b="1" dirty="0" err="1"/>
              <a:t>ObjectInputStream</a:t>
            </a:r>
            <a:r>
              <a:rPr lang="en-US" dirty="0"/>
              <a:t>, and </a:t>
            </a:r>
            <a:r>
              <a:rPr lang="en-US" b="1" dirty="0" err="1"/>
              <a:t>PrintWriter</a:t>
            </a:r>
            <a:r>
              <a:rPr lang="en-US" dirty="0"/>
              <a:t> in the </a:t>
            </a:r>
            <a:r>
              <a:rPr lang="en-US" b="1" dirty="0"/>
              <a:t>java.io</a:t>
            </a:r>
            <a:r>
              <a:rPr lang="en-US" dirty="0"/>
              <a:t> package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CF982B-EE91-4A12-B74D-4774D78706E4}"/>
              </a:ext>
            </a:extLst>
          </p:cNvPr>
          <p:cNvSpPr txBox="1"/>
          <p:nvPr/>
        </p:nvSpPr>
        <p:spPr>
          <a:xfrm>
            <a:off x="606054" y="4983130"/>
            <a:ext cx="1143354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Java File I/O (NIO.2)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/>
              <a:t>Path</a:t>
            </a:r>
            <a:r>
              <a:rPr lang="en-US" dirty="0"/>
              <a:t> interface to operate on file and directory paths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/>
              <a:t>Files</a:t>
            </a:r>
            <a:r>
              <a:rPr lang="en-US" dirty="0"/>
              <a:t> class to check, read, delete, copy, move, manage metadata of a file or directory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/>
              <a:t>Stream</a:t>
            </a:r>
            <a:r>
              <a:rPr lang="en-US" dirty="0"/>
              <a:t> API with NIO.2</a:t>
            </a:r>
          </a:p>
        </p:txBody>
      </p:sp>
    </p:spTree>
    <p:extLst>
      <p:ext uri="{BB962C8B-B14F-4D97-AF65-F5344CB8AC3E}">
        <p14:creationId xmlns:p14="http://schemas.microsoft.com/office/powerpoint/2010/main" val="428207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A9E189-2C6E-46C1-9B8E-AF9D3EE12334}"/>
              </a:ext>
            </a:extLst>
          </p:cNvPr>
          <p:cNvSpPr txBox="1"/>
          <p:nvPr/>
        </p:nvSpPr>
        <p:spPr>
          <a:xfrm>
            <a:off x="609600" y="244538"/>
            <a:ext cx="11139377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Java Concurrency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worker threads using </a:t>
            </a:r>
            <a:r>
              <a:rPr lang="en-US" b="1" dirty="0"/>
              <a:t>Runnable</a:t>
            </a:r>
            <a:r>
              <a:rPr lang="en-US" dirty="0"/>
              <a:t>, </a:t>
            </a:r>
            <a:r>
              <a:rPr lang="en-US" b="1" dirty="0"/>
              <a:t>Callable</a:t>
            </a:r>
            <a:r>
              <a:rPr lang="en-US" dirty="0"/>
              <a:t> and use an </a:t>
            </a:r>
            <a:r>
              <a:rPr lang="en-US" b="1" dirty="0" err="1"/>
              <a:t>ExecutorService</a:t>
            </a:r>
            <a:r>
              <a:rPr lang="en-US" dirty="0"/>
              <a:t> to concurrently execute tasks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Identify potential threading problems among deadlock, starvation, </a:t>
            </a:r>
            <a:r>
              <a:rPr lang="en-US" dirty="0" err="1"/>
              <a:t>livelock</a:t>
            </a:r>
            <a:r>
              <a:rPr lang="en-US" dirty="0"/>
              <a:t>, and race conditions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/>
              <a:t>synchronized</a:t>
            </a:r>
            <a:r>
              <a:rPr lang="en-US" dirty="0"/>
              <a:t> keyword and </a:t>
            </a:r>
            <a:r>
              <a:rPr lang="en-US" b="1" dirty="0" err="1"/>
              <a:t>java.util.concurrent.atomic</a:t>
            </a:r>
            <a:r>
              <a:rPr lang="en-US" dirty="0"/>
              <a:t> package to control the order of thread execution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 err="1"/>
              <a:t>java.util.concurrent</a:t>
            </a:r>
            <a:r>
              <a:rPr lang="en-US" dirty="0"/>
              <a:t> collections and classes including </a:t>
            </a:r>
            <a:r>
              <a:rPr lang="en-US" b="1" dirty="0" err="1"/>
              <a:t>CyclicBarrier</a:t>
            </a:r>
            <a:r>
              <a:rPr lang="en-US" dirty="0"/>
              <a:t> and </a:t>
            </a:r>
            <a:r>
              <a:rPr lang="en-US" b="1" dirty="0" err="1"/>
              <a:t>CopyOnWriteArrayList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parallel Fork/Join Framework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parallel </a:t>
            </a:r>
            <a:r>
              <a:rPr lang="en-US" b="1" dirty="0"/>
              <a:t>Stream</a:t>
            </a:r>
            <a:r>
              <a:rPr lang="en-US" dirty="0"/>
              <a:t>s including reduction, decomposition, merging processes, pipelines and performance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C2BA88-E721-4E38-98F9-1DD7D6BD6616}"/>
              </a:ext>
            </a:extLst>
          </p:cNvPr>
          <p:cNvSpPr txBox="1"/>
          <p:nvPr/>
        </p:nvSpPr>
        <p:spPr>
          <a:xfrm>
            <a:off x="602511" y="3235840"/>
            <a:ext cx="114335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Building Database Applications with JDBC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Describe the interfaces that make up the core of the JDBC API including the </a:t>
            </a:r>
            <a:r>
              <a:rPr lang="en-US" b="1" dirty="0"/>
              <a:t>Driver</a:t>
            </a:r>
            <a:r>
              <a:rPr lang="en-US" dirty="0"/>
              <a:t>, </a:t>
            </a:r>
            <a:r>
              <a:rPr lang="en-US" b="1" dirty="0"/>
              <a:t>Connection</a:t>
            </a:r>
            <a:r>
              <a:rPr lang="en-US" dirty="0"/>
              <a:t>, </a:t>
            </a:r>
            <a:r>
              <a:rPr lang="en-US" b="1" dirty="0"/>
              <a:t>Statement</a:t>
            </a:r>
            <a:r>
              <a:rPr lang="en-US" dirty="0"/>
              <a:t>, and </a:t>
            </a:r>
            <a:r>
              <a:rPr lang="en-US" b="1" dirty="0" err="1"/>
              <a:t>ResultSet</a:t>
            </a:r>
            <a:r>
              <a:rPr lang="en-US" dirty="0"/>
              <a:t> interfaces and their relationship to provider implementations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Identify the components required to connect to a database using the </a:t>
            </a:r>
            <a:r>
              <a:rPr lang="en-US" b="1" dirty="0" err="1"/>
              <a:t>DriverManager</a:t>
            </a:r>
            <a:r>
              <a:rPr lang="en-US" dirty="0"/>
              <a:t> class including the JDBC URL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Submit queries and read results from the database including creating statements, returning result sets, iterating through the results, and properly closing result sets, statements, and connections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692829-CEEA-4463-9A31-E6127542BE0F}"/>
              </a:ext>
            </a:extLst>
          </p:cNvPr>
          <p:cNvSpPr txBox="1"/>
          <p:nvPr/>
        </p:nvSpPr>
        <p:spPr>
          <a:xfrm>
            <a:off x="606054" y="5429700"/>
            <a:ext cx="1143354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Localization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Read and set the locale by using the </a:t>
            </a:r>
            <a:r>
              <a:rPr lang="en-US" b="1" dirty="0"/>
              <a:t>Locale</a:t>
            </a:r>
            <a:r>
              <a:rPr lang="en-US" dirty="0"/>
              <a:t> object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and read a </a:t>
            </a:r>
            <a:r>
              <a:rPr lang="en-US" b="1" dirty="0"/>
              <a:t>Properties</a:t>
            </a:r>
            <a:r>
              <a:rPr lang="en-US" dirty="0"/>
              <a:t>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Build a resource bundle for each locale and load a resource bundle in an application</a:t>
            </a:r>
          </a:p>
        </p:txBody>
      </p:sp>
    </p:spTree>
    <p:extLst>
      <p:ext uri="{BB962C8B-B14F-4D97-AF65-F5344CB8AC3E}">
        <p14:creationId xmlns:p14="http://schemas.microsoft.com/office/powerpoint/2010/main" val="3281486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F8920-3B04-4BD6-A5E5-EF2A133A4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02014"/>
            <a:ext cx="10972800" cy="866553"/>
          </a:xfrm>
        </p:spPr>
        <p:txBody>
          <a:bodyPr/>
          <a:lstStyle/>
          <a:p>
            <a:r>
              <a:rPr lang="ru-RU" dirty="0"/>
              <a:t>Допущения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E6B509-733B-42F4-96E3-853285BB8CFB}"/>
              </a:ext>
            </a:extLst>
          </p:cNvPr>
          <p:cNvSpPr txBox="1"/>
          <p:nvPr/>
        </p:nvSpPr>
        <p:spPr>
          <a:xfrm>
            <a:off x="609600" y="1722474"/>
            <a:ext cx="111393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u="sng" dirty="0"/>
              <a:t>Отсутствуют декларации </a:t>
            </a:r>
            <a:r>
              <a:rPr lang="ru-RU" sz="2200" b="1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ru-RU" sz="2200" u="sng" dirty="0"/>
              <a:t> и </a:t>
            </a:r>
            <a:r>
              <a:rPr lang="ru-RU" sz="2200" b="1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ru-RU" sz="2200" dirty="0"/>
              <a:t>: Если код не содержит декларации </a:t>
            </a:r>
            <a:r>
              <a:rPr lang="ru-RU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ru-RU" sz="2200" dirty="0"/>
              <a:t> или </a:t>
            </a:r>
            <a:r>
              <a:rPr lang="ru-RU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ru-RU" sz="2200" dirty="0"/>
              <a:t>, а вопрос при этом их не упоминает в явном виде, следует считать, что код находится в пределах одного пакета и что все необходимые импорты сделаны.</a:t>
            </a:r>
            <a:endParaRPr lang="en-US" sz="2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9C7E18-1C0F-45AB-B302-E139C86E944E}"/>
              </a:ext>
            </a:extLst>
          </p:cNvPr>
          <p:cNvSpPr txBox="1"/>
          <p:nvPr/>
        </p:nvSpPr>
        <p:spPr>
          <a:xfrm>
            <a:off x="602511" y="3693040"/>
            <a:ext cx="114335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u="sng" dirty="0"/>
              <a:t>Не </a:t>
            </a:r>
            <a:r>
              <a:rPr lang="ru-RU" sz="2200" u="sng" dirty="0" err="1"/>
              <a:t>указанo</a:t>
            </a:r>
            <a:r>
              <a:rPr lang="ru-RU" sz="2200" u="sng" dirty="0"/>
              <a:t> имя файла с исходным кодом или путь к этому файлу</a:t>
            </a:r>
            <a:r>
              <a:rPr lang="ru-RU" sz="2200" dirty="0"/>
              <a:t>: Если вопрос не содержит имен файлов или путей к ним, следует принять то допущение, которое обеспечит успешную компиляцию, а именно:</a:t>
            </a:r>
            <a:endParaRPr lang="en-US" sz="2200" dirty="0"/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ru-RU" sz="2200" dirty="0"/>
              <a:t>Все классы находятся в общем файле;</a:t>
            </a:r>
            <a:endParaRPr lang="en-US" sz="2200" dirty="0"/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ru-RU" sz="2200" dirty="0"/>
              <a:t>Каждый класс содержится в своем собственном файле, и все эти файлы расположены в одной и той же папке.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252548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mpany background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solidFill>
          <a:schemeClr val="tx2"/>
        </a:solidFill>
        <a:ln>
          <a:solidFill>
            <a:schemeClr val="tx2"/>
          </a:solidFill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ompany meeting presentation.potx" id="{77F2D8A2-507B-4878-B2FF-8D528D9C7FD9}" vid="{1CC704D5-A0BA-4179-BDE4-EF17843D99B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Company meeting presentation</Template>
  <TotalTime>1901</TotalTime>
  <Words>1302</Words>
  <Application>Microsoft Office PowerPoint</Application>
  <PresentationFormat>Widescreen</PresentationFormat>
  <Paragraphs>129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Century Gothic</vt:lpstr>
      <vt:lpstr>Courier New</vt:lpstr>
      <vt:lpstr>Palatino Linotype</vt:lpstr>
      <vt:lpstr>Segoe Script</vt:lpstr>
      <vt:lpstr>Times New Roman</vt:lpstr>
      <vt:lpstr>Wingdings</vt:lpstr>
      <vt:lpstr>Company background presentation</vt:lpstr>
      <vt:lpstr>Часть 1 — Общие рекомендации</vt:lpstr>
      <vt:lpstr>Disclaimer</vt:lpstr>
      <vt:lpstr>PowerPoint Presentation</vt:lpstr>
      <vt:lpstr>56 тем в 12 группах </vt:lpstr>
      <vt:lpstr>PowerPoint Presentation</vt:lpstr>
      <vt:lpstr>PowerPoint Presentation</vt:lpstr>
      <vt:lpstr>PowerPoint Presentation</vt:lpstr>
      <vt:lpstr>PowerPoint Presentation</vt:lpstr>
      <vt:lpstr>Допущения</vt:lpstr>
      <vt:lpstr>PowerPoint Presentation</vt:lpstr>
      <vt:lpstr>Волшебная формула</vt:lpstr>
      <vt:lpstr>Важнейшие топики: FP-related</vt:lpstr>
      <vt:lpstr>Прямые советы</vt:lpstr>
      <vt:lpstr>PowerPoint Presentation</vt:lpstr>
      <vt:lpstr>Пособия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Практика</vt:lpstr>
      <vt:lpstr>PowerPoint Presentation</vt:lpstr>
      <vt:lpstr>YouTube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Company Meeting Title</dc:title>
  <dc:creator>Owner</dc:creator>
  <cp:lastModifiedBy>Igor Soudakevitch</cp:lastModifiedBy>
  <cp:revision>219</cp:revision>
  <dcterms:created xsi:type="dcterms:W3CDTF">2018-12-31T08:12:09Z</dcterms:created>
  <dcterms:modified xsi:type="dcterms:W3CDTF">2019-11-05T07:14:33Z</dcterms:modified>
</cp:coreProperties>
</file>